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1" r:id="rId3"/>
    <p:sldId id="275" r:id="rId4"/>
    <p:sldId id="273" r:id="rId5"/>
    <p:sldId id="276" r:id="rId6"/>
    <p:sldId id="258" r:id="rId7"/>
    <p:sldId id="277" r:id="rId8"/>
    <p:sldId id="259" r:id="rId9"/>
    <p:sldId id="278" r:id="rId10"/>
    <p:sldId id="274" r:id="rId11"/>
    <p:sldId id="279" r:id="rId12"/>
    <p:sldId id="260" r:id="rId13"/>
    <p:sldId id="280" r:id="rId14"/>
    <p:sldId id="261" r:id="rId15"/>
    <p:sldId id="281" r:id="rId16"/>
    <p:sldId id="262" r:id="rId17"/>
    <p:sldId id="282" r:id="rId18"/>
    <p:sldId id="263" r:id="rId19"/>
    <p:sldId id="283" r:id="rId20"/>
    <p:sldId id="264" r:id="rId21"/>
    <p:sldId id="284" r:id="rId22"/>
    <p:sldId id="268" r:id="rId23"/>
    <p:sldId id="269" r:id="rId24"/>
    <p:sldId id="285" r:id="rId25"/>
    <p:sldId id="270" r:id="rId26"/>
    <p:sldId id="265" r:id="rId27"/>
    <p:sldId id="266" r:id="rId28"/>
    <p:sldId id="272"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ECECEC"/>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1140"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86C2-05A2-47A6-A54B-B34318039F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B613E9-40CB-4F74-A642-56F8C276E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32E892-80DA-485B-B7FA-682BDE29300C}"/>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5" name="Footer Placeholder 4">
            <a:extLst>
              <a:ext uri="{FF2B5EF4-FFF2-40B4-BE49-F238E27FC236}">
                <a16:creationId xmlns:a16="http://schemas.microsoft.com/office/drawing/2014/main" id="{2C7DB1A6-A476-449F-B29C-3B461E8E88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6DA6B3-E055-4BE0-A4A6-ED5AD02862B6}"/>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2363817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FE3F2-F9D0-41CE-8A50-748A1C59D06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0136AB-A6A7-4984-86E0-C797871E63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0B2771-D029-4417-AF4A-9F20CA02890E}"/>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5" name="Footer Placeholder 4">
            <a:extLst>
              <a:ext uri="{FF2B5EF4-FFF2-40B4-BE49-F238E27FC236}">
                <a16:creationId xmlns:a16="http://schemas.microsoft.com/office/drawing/2014/main" id="{441B04D5-CB78-44B6-8D32-308AF780A5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CCF2D1-97B3-4D3F-B330-B640A837780B}"/>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179252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807AAD-A72A-4CDD-BD2F-4CA6DDE2FCC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5AE532-331B-4B22-8686-8163D3AFEA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FB2047-6B4C-41F0-B734-712D36C97A18}"/>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5" name="Footer Placeholder 4">
            <a:extLst>
              <a:ext uri="{FF2B5EF4-FFF2-40B4-BE49-F238E27FC236}">
                <a16:creationId xmlns:a16="http://schemas.microsoft.com/office/drawing/2014/main" id="{C8C9BBED-5268-4317-9813-F722571E76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1A5294-FD55-4FD4-9B6D-223C55031FA5}"/>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303103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450D-8A3E-4B61-83AB-2BA4A4D976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BDB511-FA3A-41E0-BFDD-4BF6038304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26959A-EADB-4A6C-96C1-4E2BCBC9DEA6}"/>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5" name="Footer Placeholder 4">
            <a:extLst>
              <a:ext uri="{FF2B5EF4-FFF2-40B4-BE49-F238E27FC236}">
                <a16:creationId xmlns:a16="http://schemas.microsoft.com/office/drawing/2014/main" id="{F422934B-EE80-4700-A8A6-48EFBA9225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1722C1-F826-4213-903C-5D4BABAE8080}"/>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84743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FE28B-6BD2-432C-86C3-F3580C0DC2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D7649A-264B-4C27-91FF-EF25003420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154052-4B92-4465-BE52-F9AD6A634C11}"/>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5" name="Footer Placeholder 4">
            <a:extLst>
              <a:ext uri="{FF2B5EF4-FFF2-40B4-BE49-F238E27FC236}">
                <a16:creationId xmlns:a16="http://schemas.microsoft.com/office/drawing/2014/main" id="{AF2264CD-E39E-4B32-BFB8-27448323B4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47639-2021-440A-A63F-03966320133F}"/>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3945122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89EB0-79E1-42C1-A3D3-250D25D91B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7975EA-829D-4B1A-9EA6-D903CE38C2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1073CB-F968-4E45-B0A9-5CC0686FB8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84313AB-2CC0-4423-857F-E0C90D9ED1E7}"/>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6" name="Footer Placeholder 5">
            <a:extLst>
              <a:ext uri="{FF2B5EF4-FFF2-40B4-BE49-F238E27FC236}">
                <a16:creationId xmlns:a16="http://schemas.microsoft.com/office/drawing/2014/main" id="{5F1A77C4-DF30-461B-9CC9-C55A4B248D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B5AC14-B624-4920-9476-9D176399E2E3}"/>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801363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F9C8-837D-456A-9918-867A51D4EB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786F96-9220-463F-8037-C10E38434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77AAC8-135A-4F9B-B119-0C79E545F6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A6DB02-0DA2-4491-94BD-4D6CBE000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D9447D-B7FF-4214-A05A-597DF25D1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A7BDB7-2413-4A08-ADE8-531423D41487}"/>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8" name="Footer Placeholder 7">
            <a:extLst>
              <a:ext uri="{FF2B5EF4-FFF2-40B4-BE49-F238E27FC236}">
                <a16:creationId xmlns:a16="http://schemas.microsoft.com/office/drawing/2014/main" id="{B771BC7D-D8D0-45B8-9B0B-90A646B2A6F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ACD4ED-9AB8-4724-BA03-67B3966D6C1E}"/>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4249619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4B68F-A47A-479C-98FA-253B9E7500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CE2F42-45FB-415A-8B78-579DB1B7B3EA}"/>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4" name="Footer Placeholder 3">
            <a:extLst>
              <a:ext uri="{FF2B5EF4-FFF2-40B4-BE49-F238E27FC236}">
                <a16:creationId xmlns:a16="http://schemas.microsoft.com/office/drawing/2014/main" id="{307321B8-2E12-45E4-8E27-F5B44EC7DA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38ACF5-7523-418E-A374-B24964954E42}"/>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226087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BA86CE-BD67-4D08-87E6-65A373890B2E}"/>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3" name="Footer Placeholder 2">
            <a:extLst>
              <a:ext uri="{FF2B5EF4-FFF2-40B4-BE49-F238E27FC236}">
                <a16:creationId xmlns:a16="http://schemas.microsoft.com/office/drawing/2014/main" id="{508827D5-B404-4D32-B5AB-9DC68BA1E6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E7F401-2508-416F-8FCF-1811FDAC696A}"/>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370607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A98CE-9D4E-4D50-894C-6C8F24390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2151BB-D628-47E9-9EED-51A4BE6444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FAE2F3-9F52-445F-BFDF-E914168DE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F5E46B-AD0E-4684-ADA8-65AE1CDF0721}"/>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6" name="Footer Placeholder 5">
            <a:extLst>
              <a:ext uri="{FF2B5EF4-FFF2-40B4-BE49-F238E27FC236}">
                <a16:creationId xmlns:a16="http://schemas.microsoft.com/office/drawing/2014/main" id="{24DADD6B-BE98-435A-9BA3-29818FD9E1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CFED20-0387-4125-9F1F-90F3340608B9}"/>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3904477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F94A2-5790-4EA4-B63F-DF8E6F7229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3F6512-03DE-4E75-BE3E-DA2751FE76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985393-C6A2-410A-87F5-10FECE964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D0A41-3EDD-4890-AB59-CCD9CD78699C}"/>
              </a:ext>
            </a:extLst>
          </p:cNvPr>
          <p:cNvSpPr>
            <a:spLocks noGrp="1"/>
          </p:cNvSpPr>
          <p:nvPr>
            <p:ph type="dt" sz="half" idx="10"/>
          </p:nvPr>
        </p:nvSpPr>
        <p:spPr/>
        <p:txBody>
          <a:bodyPr/>
          <a:lstStyle/>
          <a:p>
            <a:fld id="{2E217B0E-024D-40F4-BDF7-6962A9577901}" type="datetimeFigureOut">
              <a:rPr lang="en-GB" smtClean="0"/>
              <a:t>08/12/2020</a:t>
            </a:fld>
            <a:endParaRPr lang="en-GB"/>
          </a:p>
        </p:txBody>
      </p:sp>
      <p:sp>
        <p:nvSpPr>
          <p:cNvPr id="6" name="Footer Placeholder 5">
            <a:extLst>
              <a:ext uri="{FF2B5EF4-FFF2-40B4-BE49-F238E27FC236}">
                <a16:creationId xmlns:a16="http://schemas.microsoft.com/office/drawing/2014/main" id="{3713B5A6-E9C9-4FE3-AD03-5933474650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6747E0-11F9-4FBE-B3DD-9272DF52494C}"/>
              </a:ext>
            </a:extLst>
          </p:cNvPr>
          <p:cNvSpPr>
            <a:spLocks noGrp="1"/>
          </p:cNvSpPr>
          <p:nvPr>
            <p:ph type="sldNum" sz="quarter" idx="12"/>
          </p:nvPr>
        </p:nvSpPr>
        <p:spPr/>
        <p:txBody>
          <a:bodyPr/>
          <a:lstStyle/>
          <a:p>
            <a:fld id="{E36DC59B-3873-445A-BE3C-53965F0CF21D}" type="slidenum">
              <a:rPr lang="en-GB" smtClean="0"/>
              <a:t>‹#›</a:t>
            </a:fld>
            <a:endParaRPr lang="en-GB"/>
          </a:p>
        </p:txBody>
      </p:sp>
    </p:spTree>
    <p:extLst>
      <p:ext uri="{BB962C8B-B14F-4D97-AF65-F5344CB8AC3E}">
        <p14:creationId xmlns:p14="http://schemas.microsoft.com/office/powerpoint/2010/main" val="2308044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695ED-06D2-4C7D-98EF-B931512305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BFCD8A-36B8-4CF0-8325-0D493A33A1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928BD4-8BDB-4A94-8463-482B7E0A9A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17B0E-024D-40F4-BDF7-6962A9577901}" type="datetimeFigureOut">
              <a:rPr lang="en-GB" smtClean="0"/>
              <a:t>08/12/2020</a:t>
            </a:fld>
            <a:endParaRPr lang="en-GB"/>
          </a:p>
        </p:txBody>
      </p:sp>
      <p:sp>
        <p:nvSpPr>
          <p:cNvPr id="5" name="Footer Placeholder 4">
            <a:extLst>
              <a:ext uri="{FF2B5EF4-FFF2-40B4-BE49-F238E27FC236}">
                <a16:creationId xmlns:a16="http://schemas.microsoft.com/office/drawing/2014/main" id="{FE875946-829E-4A2C-91E3-AB25F68A07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3281675-E1B7-4237-8457-69D8B98CAF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6DC59B-3873-445A-BE3C-53965F0CF21D}" type="slidenum">
              <a:rPr lang="en-GB" smtClean="0"/>
              <a:t>‹#›</a:t>
            </a:fld>
            <a:endParaRPr lang="en-GB"/>
          </a:p>
        </p:txBody>
      </p:sp>
    </p:spTree>
    <p:extLst>
      <p:ext uri="{BB962C8B-B14F-4D97-AF65-F5344CB8AC3E}">
        <p14:creationId xmlns:p14="http://schemas.microsoft.com/office/powerpoint/2010/main" val="1880053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g"/><Relationship Id="rId5" Type="http://schemas.openxmlformats.org/officeDocument/2006/relationships/image" Target="../media/image1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jpg"/><Relationship Id="rId5" Type="http://schemas.openxmlformats.org/officeDocument/2006/relationships/image" Target="../media/image17.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8" Type="http://schemas.openxmlformats.org/officeDocument/2006/relationships/hyperlink" Target="http://talesfromtwinkleowl.weebly.com/mission-promise-brownies.html" TargetMode="External"/><Relationship Id="rId3" Type="http://schemas.openxmlformats.org/officeDocument/2006/relationships/hyperlink" Target="https://www.reddit.com/r/battlemaps/comments/90hvei/griffins_peak_a_fantasy_forest_map/" TargetMode="External"/><Relationship Id="rId7" Type="http://schemas.openxmlformats.org/officeDocument/2006/relationships/hyperlink" Target="http://2ndkingsbridgeguides.org.uk/promise-and-law-resources/4582046636" TargetMode="External"/><Relationship Id="rId2" Type="http://schemas.openxmlformats.org/officeDocument/2006/relationships/hyperlink" Target="http://1stnetleymarshbrownies.btck.co.uk/TheBrowniePromise" TargetMode="External"/><Relationship Id="rId1" Type="http://schemas.openxmlformats.org/officeDocument/2006/relationships/slideLayout" Target="../slideLayouts/slideLayout2.xml"/><Relationship Id="rId6" Type="http://schemas.openxmlformats.org/officeDocument/2006/relationships/hyperlink" Target="https://lucyscolouredpencils.wordpress.com/2014/08/17/the-brownie-story/#jp-carousel-99" TargetMode="External"/><Relationship Id="rId5" Type="http://schemas.openxmlformats.org/officeDocument/2006/relationships/hyperlink" Target="https://www.youtube.com/watch?v=r9jQBN4Dfug" TargetMode="External"/><Relationship Id="rId4" Type="http://schemas.openxmlformats.org/officeDocument/2006/relationships/hyperlink" Target="https://www.youtube.com/watch?v=iHdviZkM7S4" TargetMode="External"/><Relationship Id="rId9" Type="http://schemas.openxmlformats.org/officeDocument/2006/relationships/hyperlink" Target="https://www.youtube.com/watch?v=8Lu41LulQo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ED0A-EA60-4A68-B264-C0FE0F359FAB}"/>
              </a:ext>
            </a:extLst>
          </p:cNvPr>
          <p:cNvSpPr>
            <a:spLocks noGrp="1"/>
          </p:cNvSpPr>
          <p:nvPr>
            <p:ph type="title"/>
          </p:nvPr>
        </p:nvSpPr>
        <p:spPr/>
        <p:txBody>
          <a:bodyPr/>
          <a:lstStyle/>
          <a:p>
            <a:pPr algn="ctr"/>
            <a:r>
              <a:rPr lang="en-GB" b="1" dirty="0">
                <a:solidFill>
                  <a:schemeClr val="accent4">
                    <a:lumMod val="75000"/>
                  </a:schemeClr>
                </a:solidFill>
                <a:latin typeface="Arial" panose="020B0604020202020204" pitchFamily="34" charset="0"/>
                <a:cs typeface="Arial" panose="020B0604020202020204" pitchFamily="34" charset="0"/>
              </a:rPr>
              <a:t>Brownie Promise Escape Room</a:t>
            </a:r>
          </a:p>
        </p:txBody>
      </p:sp>
      <p:pic>
        <p:nvPicPr>
          <p:cNvPr id="5" name="Picture 4" descr="A picture containing text, clipart&#10;&#10;Description automatically generated">
            <a:extLst>
              <a:ext uri="{FF2B5EF4-FFF2-40B4-BE49-F238E27FC236}">
                <a16:creationId xmlns:a16="http://schemas.microsoft.com/office/drawing/2014/main" id="{F0CB1858-E290-42E9-9330-B31A87D87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508" y="1926136"/>
            <a:ext cx="7543000" cy="4088306"/>
          </a:xfrm>
          <a:prstGeom prst="rect">
            <a:avLst/>
          </a:prstGeom>
        </p:spPr>
      </p:pic>
    </p:spTree>
    <p:extLst>
      <p:ext uri="{BB962C8B-B14F-4D97-AF65-F5344CB8AC3E}">
        <p14:creationId xmlns:p14="http://schemas.microsoft.com/office/powerpoint/2010/main" val="1326836589"/>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7096F-5855-426F-9EA8-CFC2087BE8E3}"/>
              </a:ext>
            </a:extLst>
          </p:cNvPr>
          <p:cNvSpPr>
            <a:spLocks noGrp="1"/>
          </p:cNvSpPr>
          <p:nvPr>
            <p:ph type="title"/>
          </p:nvPr>
        </p:nvSpPr>
        <p:spPr>
          <a:xfrm>
            <a:off x="7188053" y="0"/>
            <a:ext cx="5003946" cy="6591300"/>
          </a:xfrm>
        </p:spPr>
        <p:txBody>
          <a:bodyPr vert="horz" lIns="91440" tIns="45720" rIns="91440" bIns="45720" rtlCol="0" anchor="b">
            <a:noAutofit/>
          </a:bodyPr>
          <a:lstStyle/>
          <a:p>
            <a:r>
              <a:rPr lang="en-US" sz="3000" dirty="0">
                <a:latin typeface="Arial" panose="020B0604020202020204" pitchFamily="34" charset="0"/>
                <a:cs typeface="Arial" panose="020B0604020202020204" pitchFamily="34" charset="0"/>
              </a:rPr>
              <a:t>Let’s think about Brownies…</a:t>
            </a:r>
            <a:br>
              <a:rPr lang="en-US" sz="3000" dirty="0">
                <a:latin typeface="Arial" panose="020B0604020202020204" pitchFamily="34" charset="0"/>
                <a:cs typeface="Arial" panose="020B0604020202020204" pitchFamily="34" charset="0"/>
              </a:rPr>
            </a:b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Find 7 things in your house that match the following. Something that (you):</a:t>
            </a:r>
            <a:br>
              <a:rPr lang="en-US" sz="3000" dirty="0">
                <a:latin typeface="Arial" panose="020B0604020202020204" pitchFamily="34" charset="0"/>
                <a:cs typeface="Arial" panose="020B0604020202020204" pitchFamily="34" charset="0"/>
              </a:rPr>
            </a:b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1. </a:t>
            </a:r>
            <a:r>
              <a:rPr lang="en-US" sz="3000" b="1" u="sng" dirty="0">
                <a:latin typeface="Arial" panose="020B0604020202020204" pitchFamily="34" charset="0"/>
                <a:cs typeface="Arial" panose="020B0604020202020204" pitchFamily="34" charset="0"/>
              </a:rPr>
              <a:t>B</a:t>
            </a:r>
            <a:r>
              <a:rPr lang="en-US" sz="3000" dirty="0">
                <a:latin typeface="Arial" panose="020B0604020202020204" pitchFamily="34" charset="0"/>
                <a:cs typeface="Arial" panose="020B0604020202020204" pitchFamily="34" charset="0"/>
              </a:rPr>
              <a:t>eing a Brownie is</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2. </a:t>
            </a:r>
            <a:r>
              <a:rPr lang="en-US" sz="3000" b="1" u="sng" dirty="0">
                <a:latin typeface="Arial" panose="020B0604020202020204" pitchFamily="34" charset="0"/>
                <a:cs typeface="Arial" panose="020B0604020202020204" pitchFamily="34" charset="0"/>
              </a:rPr>
              <a:t>R</a:t>
            </a:r>
            <a:r>
              <a:rPr lang="en-US" sz="3000" dirty="0">
                <a:latin typeface="Arial" panose="020B0604020202020204" pitchFamily="34" charset="0"/>
                <a:cs typeface="Arial" panose="020B0604020202020204" pitchFamily="34" charset="0"/>
              </a:rPr>
              <a:t>eally miss from in person meetings</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3. </a:t>
            </a:r>
            <a:r>
              <a:rPr lang="en-US" sz="3000" b="1" u="sng" dirty="0">
                <a:latin typeface="Arial" panose="020B0604020202020204" pitchFamily="34" charset="0"/>
                <a:cs typeface="Arial" panose="020B0604020202020204" pitchFamily="34" charset="0"/>
              </a:rPr>
              <a:t>O</a:t>
            </a:r>
            <a:r>
              <a:rPr lang="en-US" sz="3000" dirty="0">
                <a:latin typeface="Arial" panose="020B0604020202020204" pitchFamily="34" charset="0"/>
                <a:cs typeface="Arial" panose="020B0604020202020204" pitchFamily="34" charset="0"/>
              </a:rPr>
              <a:t>nly do ‘cos you have to</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4. </a:t>
            </a:r>
            <a:r>
              <a:rPr lang="en-US" sz="3000" b="1" u="sng" dirty="0">
                <a:latin typeface="Arial" panose="020B0604020202020204" pitchFamily="34" charset="0"/>
                <a:cs typeface="Arial" panose="020B0604020202020204" pitchFamily="34" charset="0"/>
              </a:rPr>
              <a:t>W</a:t>
            </a:r>
            <a:r>
              <a:rPr lang="en-US" sz="3000" dirty="0">
                <a:latin typeface="Arial" panose="020B0604020202020204" pitchFamily="34" charset="0"/>
                <a:cs typeface="Arial" panose="020B0604020202020204" pitchFamily="34" charset="0"/>
              </a:rPr>
              <a:t>ant to do next term</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5. (</a:t>
            </a:r>
            <a:r>
              <a:rPr lang="en-US" sz="3000" b="1" u="sng" dirty="0">
                <a:latin typeface="Arial" panose="020B0604020202020204" pitchFamily="34" charset="0"/>
                <a:cs typeface="Arial" panose="020B0604020202020204" pitchFamily="34" charset="0"/>
              </a:rPr>
              <a:t>K</a:t>
            </a:r>
            <a:r>
              <a:rPr lang="en-US" sz="3000" dirty="0">
                <a:latin typeface="Arial" panose="020B0604020202020204" pitchFamily="34" charset="0"/>
                <a:cs typeface="Arial" panose="020B0604020202020204" pitchFamily="34" charset="0"/>
              </a:rPr>
              <a:t>)Now you’re super at</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6. </a:t>
            </a:r>
            <a:r>
              <a:rPr lang="en-US" sz="3000" b="1" u="sng" dirty="0">
                <a:latin typeface="Arial" panose="020B0604020202020204" pitchFamily="34" charset="0"/>
                <a:cs typeface="Arial" panose="020B0604020202020204" pitchFamily="34" charset="0"/>
              </a:rPr>
              <a:t>I</a:t>
            </a:r>
            <a:r>
              <a:rPr lang="en-US" sz="3000" dirty="0">
                <a:latin typeface="Arial" panose="020B0604020202020204" pitchFamily="34" charset="0"/>
                <a:cs typeface="Arial" panose="020B0604020202020204" pitchFamily="34" charset="0"/>
              </a:rPr>
              <a:t>nspired by this term</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7. </a:t>
            </a:r>
            <a:r>
              <a:rPr lang="en-US" sz="3000" b="1" u="sng" dirty="0">
                <a:latin typeface="Arial" panose="020B0604020202020204" pitchFamily="34" charset="0"/>
                <a:cs typeface="Arial" panose="020B0604020202020204" pitchFamily="34" charset="0"/>
              </a:rPr>
              <a:t>E</a:t>
            </a:r>
            <a:r>
              <a:rPr lang="en-US" sz="3000" dirty="0">
                <a:latin typeface="Arial" panose="020B0604020202020204" pitchFamily="34" charset="0"/>
                <a:cs typeface="Arial" panose="020B0604020202020204" pitchFamily="34" charset="0"/>
              </a:rPr>
              <a:t>njoy about Brownies generally</a:t>
            </a:r>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E03C01B0-FC23-4495-BC50-51A6B960365C}"/>
              </a:ext>
            </a:extLst>
          </p:cNvPr>
          <p:cNvPicPr>
            <a:picLocks noChangeAspect="1"/>
          </p:cNvPicPr>
          <p:nvPr/>
        </p:nvPicPr>
        <p:blipFill rotWithShape="1">
          <a:blip r:embed="rId4"/>
          <a:srcRect l="5437" r="1814"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3" name="3 Minute Timer">
            <a:hlinkClick r:id="" action="ppaction://media"/>
            <a:extLst>
              <a:ext uri="{FF2B5EF4-FFF2-40B4-BE49-F238E27FC236}">
                <a16:creationId xmlns:a16="http://schemas.microsoft.com/office/drawing/2014/main" id="{6DF5BD16-23E9-4DAF-A868-6446ECD5ED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 y="5016102"/>
            <a:ext cx="2800350" cy="1575197"/>
          </a:xfrm>
          <a:prstGeom prst="rect">
            <a:avLst/>
          </a:prstGeom>
        </p:spPr>
      </p:pic>
      <p:pic>
        <p:nvPicPr>
          <p:cNvPr id="7" name="Picture 6">
            <a:extLst>
              <a:ext uri="{FF2B5EF4-FFF2-40B4-BE49-F238E27FC236}">
                <a16:creationId xmlns:a16="http://schemas.microsoft.com/office/drawing/2014/main" id="{19743D1A-3BBC-4129-AFDB-980D504893F3}"/>
              </a:ext>
            </a:extLst>
          </p:cNvPr>
          <p:cNvPicPr>
            <a:picLocks noChangeAspect="1"/>
          </p:cNvPicPr>
          <p:nvPr/>
        </p:nvPicPr>
        <p:blipFill rotWithShape="1">
          <a:blip r:embed="rId6">
            <a:extLst>
              <a:ext uri="{28A0092B-C50C-407E-A947-70E740481C1C}">
                <a14:useLocalDpi xmlns:a14="http://schemas.microsoft.com/office/drawing/2010/main" val="0"/>
              </a:ext>
            </a:extLst>
          </a:blip>
          <a:srcRect l="13621" r="14389" b="2"/>
          <a:stretch/>
        </p:blipFill>
        <p:spPr>
          <a:xfrm>
            <a:off x="2860480" y="2392043"/>
            <a:ext cx="364971" cy="332059"/>
          </a:xfrm>
          <a:prstGeom prst="rect">
            <a:avLst/>
          </a:prstGeom>
        </p:spPr>
      </p:pic>
    </p:spTree>
    <p:extLst>
      <p:ext uri="{BB962C8B-B14F-4D97-AF65-F5344CB8AC3E}">
        <p14:creationId xmlns:p14="http://schemas.microsoft.com/office/powerpoint/2010/main" val="26749085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7485507" y="1617116"/>
            <a:ext cx="481013" cy="768814"/>
          </a:xfrm>
          <a:prstGeom prst="rect">
            <a:avLst/>
          </a:prstGeom>
        </p:spPr>
      </p:pic>
    </p:spTree>
    <p:extLst>
      <p:ext uri="{BB962C8B-B14F-4D97-AF65-F5344CB8AC3E}">
        <p14:creationId xmlns:p14="http://schemas.microsoft.com/office/powerpoint/2010/main" val="255544482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2448 -0.00926 L -0.02448 -0.00926 C -0.02708 -0.01459 -0.02968 -0.01991 -0.03229 -0.02523 C -0.03307 -0.02685 -0.03411 -0.02824 -0.03489 -0.02986 C -0.03893 -0.03866 -0.03567 -0.03565 -0.0414 -0.04144 C -0.04296 -0.04306 -0.04466 -0.04491 -0.04648 -0.04607 C -0.04987 -0.04792 -0.0569 -0.05046 -0.0569 -0.05046 C -0.0582 -0.05209 -0.05937 -0.05394 -0.0608 -0.05509 C -0.06653 -0.06019 -0.07031 -0.05648 -0.0776 -0.05509 L -0.08528 -0.05046 C -0.08658 -0.04977 -0.08802 -0.04954 -0.08919 -0.04838 C -0.09179 -0.04514 -0.09401 -0.04074 -0.097 -0.03912 C -0.1026 -0.03565 -0.09961 -0.03796 -0.10599 -0.03218 C -0.1069 -0.02986 -0.10755 -0.02732 -0.10859 -0.02523 C -0.11171 -0.01875 -0.1125 -0.01829 -0.1164 -0.01389 C -0.11718 -0.01158 -0.11823 -0.00926 -0.11888 -0.00695 C -0.11992 -0.00394 -0.12031 -0.00046 -0.12148 0.00231 C -0.12252 0.0044 -0.12421 0.00509 -0.12539 0.00694 C -0.12682 0.00903 -0.12799 0.01157 -0.12929 0.01366 C -0.13398 0.03889 -0.12643 0.00092 -0.1332 0.02754 C -0.13554 0.03704 -0.13593 0.04305 -0.13698 0.05278 C -0.13645 0.06736 -0.13763 0.08102 -0.1345 0.09421 C -0.13372 0.09745 -0.13268 0.10023 -0.1319 0.10347 C -0.13151 0.10625 -0.1302 0.1162 -0.12929 0.11944 C -0.12864 0.12199 -0.1276 0.12407 -0.12669 0.12639 C -0.12317 0.14537 -0.12565 0.13611 -0.11888 0.15393 C -0.1181 0.15625 -0.1177 0.15926 -0.1164 0.16088 C -0.1151 0.16227 -0.11367 0.16366 -0.1125 0.16551 C -0.10599 0.175 -0.11158 0.1706 -0.10468 0.17454 C -0.10299 0.17778 -0.10169 0.18148 -0.09948 0.18379 C -0.09726 0.18634 -0.09179 0.18842 -0.09179 0.18842 C -0.09049 0.19004 -0.08932 0.1919 -0.08789 0.19305 C -0.08541 0.19491 -0.0802 0.19768 -0.0802 0.19768 C -0.07005 0.20949 -0.07851 0.20139 -0.05429 0.2 C -0.05 0.19954 -0.0457 0.2 -0.0414 0.2 L -0.0414 0.2 " pathEditMode="relative" ptsTypes="AAAAAAAAAAA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DEA5B5-C4E0-4EFE-AB6D-A3C94BE92452}"/>
              </a:ext>
            </a:extLst>
          </p:cNvPr>
          <p:cNvSpPr>
            <a:spLocks noGrp="1"/>
          </p:cNvSpPr>
          <p:nvPr>
            <p:ph type="title"/>
          </p:nvPr>
        </p:nvSpPr>
        <p:spPr>
          <a:xfrm>
            <a:off x="188859" y="400931"/>
            <a:ext cx="4276579" cy="3681976"/>
          </a:xfrm>
          <a:noFill/>
        </p:spPr>
        <p:txBody>
          <a:bodyPr vert="horz" lIns="91440" tIns="45720" rIns="91440" bIns="45720" rtlCol="0" anchor="b">
            <a:normAutofit fontScale="90000"/>
          </a:bodyPr>
          <a:lstStyle/>
          <a:p>
            <a:pPr algn="ctr"/>
            <a:r>
              <a:rPr lang="en-US" dirty="0">
                <a:solidFill>
                  <a:schemeClr val="bg1"/>
                </a:solidFill>
                <a:latin typeface="Arial" panose="020B0604020202020204" pitchFamily="34" charset="0"/>
                <a:cs typeface="Arial" panose="020B0604020202020204" pitchFamily="34" charset="0"/>
              </a:rPr>
              <a:t>Brown Owl’s Special Challenge Time!</a:t>
            </a:r>
            <a:br>
              <a:rPr lang="en-US" dirty="0">
                <a:solidFill>
                  <a:schemeClr val="bg1"/>
                </a:solidFill>
                <a:latin typeface="Arial" panose="020B0604020202020204" pitchFamily="34" charset="0"/>
                <a:cs typeface="Arial" panose="020B0604020202020204" pitchFamily="34" charset="0"/>
              </a:rPr>
            </a:br>
            <a:br>
              <a:rPr lang="en-US" dirty="0">
                <a:solidFill>
                  <a:schemeClr val="bg1"/>
                </a:solidFill>
                <a:latin typeface="Arial" panose="020B0604020202020204" pitchFamily="34" charset="0"/>
                <a:cs typeface="Arial" panose="020B0604020202020204" pitchFamily="34" charset="0"/>
              </a:rPr>
            </a:br>
            <a:r>
              <a:rPr lang="en-US" sz="3100" dirty="0">
                <a:solidFill>
                  <a:schemeClr val="bg1"/>
                </a:solidFill>
                <a:latin typeface="Arial" panose="020B0604020202020204" pitchFamily="34" charset="0"/>
                <a:cs typeface="Arial" panose="020B0604020202020204" pitchFamily="34" charset="0"/>
              </a:rPr>
              <a:t>Can she put the cube together in under 2 minutes?</a:t>
            </a:r>
          </a:p>
        </p:txBody>
      </p:sp>
      <p:pic>
        <p:nvPicPr>
          <p:cNvPr id="5" name="Picture 4">
            <a:extLst>
              <a:ext uri="{FF2B5EF4-FFF2-40B4-BE49-F238E27FC236}">
                <a16:creationId xmlns:a16="http://schemas.microsoft.com/office/drawing/2014/main" id="{1890BC04-721A-4950-BF15-714A1D9DB9DE}"/>
              </a:ext>
            </a:extLst>
          </p:cNvPr>
          <p:cNvPicPr>
            <a:picLocks noChangeAspect="1"/>
          </p:cNvPicPr>
          <p:nvPr/>
        </p:nvPicPr>
        <p:blipFill rotWithShape="1">
          <a:blip r:embed="rId4">
            <a:extLst>
              <a:ext uri="{28A0092B-C50C-407E-A947-70E740481C1C}">
                <a14:useLocalDpi xmlns:a14="http://schemas.microsoft.com/office/drawing/2010/main" val="0"/>
              </a:ext>
            </a:extLst>
          </a:blip>
          <a:srcRect l="13621" r="14389" b="2"/>
          <a:stretch/>
        </p:blipFill>
        <p:spPr>
          <a:xfrm>
            <a:off x="4654297" y="10"/>
            <a:ext cx="7537704" cy="6857990"/>
          </a:xfrm>
          <a:prstGeom prst="rect">
            <a:avLst/>
          </a:prstGeom>
        </p:spPr>
      </p:pic>
      <p:pic>
        <p:nvPicPr>
          <p:cNvPr id="6" name="2 min COUNTDOWN TIMER ( v 638 ) TIMER with sound music 4k">
            <a:hlinkClick r:id="" action="ppaction://media"/>
            <a:extLst>
              <a:ext uri="{FF2B5EF4-FFF2-40B4-BE49-F238E27FC236}">
                <a16:creationId xmlns:a16="http://schemas.microsoft.com/office/drawing/2014/main" id="{3A42F37A-E674-4902-9D6A-DEEB386D7B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3148" y="4483838"/>
            <a:ext cx="3048000" cy="1676400"/>
          </a:xfrm>
          <a:prstGeom prst="rect">
            <a:avLst/>
          </a:prstGeom>
        </p:spPr>
      </p:pic>
    </p:spTree>
    <p:extLst>
      <p:ext uri="{BB962C8B-B14F-4D97-AF65-F5344CB8AC3E}">
        <p14:creationId xmlns:p14="http://schemas.microsoft.com/office/powerpoint/2010/main" val="21969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1260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6759489" y="3044593"/>
            <a:ext cx="481013" cy="768814"/>
          </a:xfrm>
          <a:prstGeom prst="rect">
            <a:avLst/>
          </a:prstGeom>
        </p:spPr>
      </p:pic>
    </p:spTree>
    <p:extLst>
      <p:ext uri="{BB962C8B-B14F-4D97-AF65-F5344CB8AC3E}">
        <p14:creationId xmlns:p14="http://schemas.microsoft.com/office/powerpoint/2010/main" val="1323836758"/>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3 0.01944 L 0.0013 0.01944 C 0.00469 0.01644 0.00807 0.01296 0.01159 0.01019 C 0.01406 0.00833 0.01927 0.00579 0.01927 0.00579 C 0.02239 0.00648 0.02539 0.00671 0.02838 0.00787 C 0.03099 0.00903 0.0362 0.0125 0.0362 0.0125 C 0.03867 0.01713 0.04088 0.02269 0.04388 0.02639 C 0.04883 0.03218 0.04661 0.02894 0.05039 0.03565 C 0.05325 0.05625 0.05182 0.04792 0.0543 0.06088 C 0.05469 0.07083 0.0556 0.08079 0.0556 0.09074 C 0.0556 0.09653 0.05417 0.11505 0.05299 0.12292 C 0.05221 0.12755 0.05104 0.13194 0.05039 0.13657 L 0.04779 0.15509 L 0.04648 0.16412 C 0.04609 0.16736 0.0457 0.17037 0.04518 0.17338 C 0.04427 0.17801 0.04388 0.18287 0.04258 0.18727 L 0.04127 0.1919 L 0.04127 0.1919 " pathEditMode="relative" ptsTypes="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FB0445-4C5C-4931-962C-2E119137BC9D}"/>
              </a:ext>
            </a:extLst>
          </p:cNvPr>
          <p:cNvSpPr>
            <a:spLocks noGrp="1"/>
          </p:cNvSpPr>
          <p:nvPr>
            <p:ph type="title"/>
          </p:nvPr>
        </p:nvSpPr>
        <p:spPr>
          <a:xfrm>
            <a:off x="282474" y="657499"/>
            <a:ext cx="5176460" cy="2238102"/>
          </a:xfrm>
          <a:noFill/>
        </p:spPr>
        <p:txBody>
          <a:bodyPr vert="horz" lIns="91440" tIns="45720" rIns="91440" bIns="45720" rtlCol="0" anchor="b">
            <a:normAutofit/>
          </a:bodyPr>
          <a:lstStyle/>
          <a:p>
            <a:pPr algn="ctr"/>
            <a:r>
              <a:rPr lang="en-US" sz="5400" dirty="0">
                <a:solidFill>
                  <a:schemeClr val="bg1"/>
                </a:solidFill>
              </a:rPr>
              <a:t>What is the Brownie promise?</a:t>
            </a:r>
          </a:p>
        </p:txBody>
      </p:sp>
      <p:pic>
        <p:nvPicPr>
          <p:cNvPr id="5" name="Picture 4" descr="Diagram&#10;&#10;Description automatically generated">
            <a:extLst>
              <a:ext uri="{FF2B5EF4-FFF2-40B4-BE49-F238E27FC236}">
                <a16:creationId xmlns:a16="http://schemas.microsoft.com/office/drawing/2014/main" id="{44E3B9D1-51B7-4E63-BD4B-AFBC4C005A73}"/>
              </a:ext>
            </a:extLst>
          </p:cNvPr>
          <p:cNvPicPr>
            <a:picLocks noChangeAspect="1"/>
          </p:cNvPicPr>
          <p:nvPr/>
        </p:nvPicPr>
        <p:blipFill rotWithShape="1">
          <a:blip r:embed="rId4">
            <a:extLst>
              <a:ext uri="{28A0092B-C50C-407E-A947-70E740481C1C}">
                <a14:useLocalDpi xmlns:a14="http://schemas.microsoft.com/office/drawing/2010/main" val="0"/>
              </a:ext>
            </a:extLst>
          </a:blip>
          <a:srcRect t="3429" r="-2" b="12150"/>
          <a:stretch/>
        </p:blipFill>
        <p:spPr>
          <a:xfrm>
            <a:off x="6095999" y="10"/>
            <a:ext cx="6105655" cy="6857990"/>
          </a:xfrm>
          <a:prstGeom prst="rect">
            <a:avLst/>
          </a:prstGeom>
        </p:spPr>
      </p:pic>
      <p:pic>
        <p:nvPicPr>
          <p:cNvPr id="7" name="1 Minute Timer - Clean and Simple">
            <a:hlinkClick r:id="" action="ppaction://media"/>
            <a:extLst>
              <a:ext uri="{FF2B5EF4-FFF2-40B4-BE49-F238E27FC236}">
                <a16:creationId xmlns:a16="http://schemas.microsoft.com/office/drawing/2014/main" id="{14D4F4CE-69F1-4BAE-8102-A711FA4F64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6836" y="3790950"/>
            <a:ext cx="5147735" cy="2895601"/>
          </a:xfrm>
          <a:prstGeom prst="rect">
            <a:avLst/>
          </a:prstGeom>
        </p:spPr>
      </p:pic>
      <p:pic>
        <p:nvPicPr>
          <p:cNvPr id="6" name="Picture 5">
            <a:extLst>
              <a:ext uri="{FF2B5EF4-FFF2-40B4-BE49-F238E27FC236}">
                <a16:creationId xmlns:a16="http://schemas.microsoft.com/office/drawing/2014/main" id="{32610694-0D9D-45DD-BAD4-A97644019BAB}"/>
              </a:ext>
            </a:extLst>
          </p:cNvPr>
          <p:cNvPicPr>
            <a:picLocks noChangeAspect="1"/>
          </p:cNvPicPr>
          <p:nvPr/>
        </p:nvPicPr>
        <p:blipFill rotWithShape="1">
          <a:blip r:embed="rId6">
            <a:extLst>
              <a:ext uri="{28A0092B-C50C-407E-A947-70E740481C1C}">
                <a14:useLocalDpi xmlns:a14="http://schemas.microsoft.com/office/drawing/2010/main" val="0"/>
              </a:ext>
            </a:extLst>
          </a:blip>
          <a:srcRect l="13621" r="14389" b="2"/>
          <a:stretch/>
        </p:blipFill>
        <p:spPr>
          <a:xfrm rot="10800000">
            <a:off x="8751001" y="3193950"/>
            <a:ext cx="656170" cy="596999"/>
          </a:xfrm>
          <a:prstGeom prst="rect">
            <a:avLst/>
          </a:prstGeom>
        </p:spPr>
      </p:pic>
    </p:spTree>
    <p:extLst>
      <p:ext uri="{BB962C8B-B14F-4D97-AF65-F5344CB8AC3E}">
        <p14:creationId xmlns:p14="http://schemas.microsoft.com/office/powerpoint/2010/main" val="215255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677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6999996" y="4454908"/>
            <a:ext cx="481013" cy="768814"/>
          </a:xfrm>
          <a:prstGeom prst="rect">
            <a:avLst/>
          </a:prstGeom>
        </p:spPr>
      </p:pic>
    </p:spTree>
    <p:extLst>
      <p:ext uri="{BB962C8B-B14F-4D97-AF65-F5344CB8AC3E}">
        <p14:creationId xmlns:p14="http://schemas.microsoft.com/office/powerpoint/2010/main" val="161001509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234 -0.00903 L -0.07786 -0.04352 " pathEditMode="relative" ptsTypes="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5D4E18-63A2-4865-9D14-3A444FEA3B7D}"/>
              </a:ext>
            </a:extLst>
          </p:cNvPr>
          <p:cNvSpPr>
            <a:spLocks noGrp="1"/>
          </p:cNvSpPr>
          <p:nvPr>
            <p:ph type="title"/>
          </p:nvPr>
        </p:nvSpPr>
        <p:spPr>
          <a:xfrm>
            <a:off x="5450209" y="1056640"/>
            <a:ext cx="5799947" cy="3494398"/>
          </a:xfrm>
        </p:spPr>
        <p:txBody>
          <a:bodyPr vert="horz" lIns="91440" tIns="45720" rIns="91440" bIns="45720" rtlCol="0" anchor="b">
            <a:normAutofit/>
          </a:bodyPr>
          <a:lstStyle/>
          <a:p>
            <a:r>
              <a:rPr lang="en-US" sz="6800" dirty="0">
                <a:solidFill>
                  <a:schemeClr val="bg1"/>
                </a:solidFill>
              </a:rPr>
              <a:t>What does it mean to be true to myself?</a:t>
            </a:r>
          </a:p>
        </p:txBody>
      </p:sp>
      <p:pic>
        <p:nvPicPr>
          <p:cNvPr id="7" name="Picture 6">
            <a:extLst>
              <a:ext uri="{FF2B5EF4-FFF2-40B4-BE49-F238E27FC236}">
                <a16:creationId xmlns:a16="http://schemas.microsoft.com/office/drawing/2014/main" id="{13100DC6-0C90-4DA2-A24E-A7237D2AB272}"/>
              </a:ext>
            </a:extLst>
          </p:cNvPr>
          <p:cNvPicPr>
            <a:picLocks noChangeAspect="1"/>
          </p:cNvPicPr>
          <p:nvPr/>
        </p:nvPicPr>
        <p:blipFill>
          <a:blip r:embed="rId2"/>
          <a:stretch>
            <a:fillRect/>
          </a:stretch>
        </p:blipFill>
        <p:spPr>
          <a:xfrm>
            <a:off x="0" y="0"/>
            <a:ext cx="4964989" cy="6858000"/>
          </a:xfrm>
          <a:prstGeom prst="rect">
            <a:avLst/>
          </a:prstGeom>
        </p:spPr>
      </p:pic>
      <p:pic>
        <p:nvPicPr>
          <p:cNvPr id="8" name="Picture 7">
            <a:extLst>
              <a:ext uri="{FF2B5EF4-FFF2-40B4-BE49-F238E27FC236}">
                <a16:creationId xmlns:a16="http://schemas.microsoft.com/office/drawing/2014/main" id="{846BFAE4-23CE-4351-AD87-923E20B648BA}"/>
              </a:ext>
            </a:extLst>
          </p:cNvPr>
          <p:cNvPicPr>
            <a:picLocks noChangeAspect="1"/>
          </p:cNvPicPr>
          <p:nvPr/>
        </p:nvPicPr>
        <p:blipFill rotWithShape="1">
          <a:blip r:embed="rId3">
            <a:extLst>
              <a:ext uri="{28A0092B-C50C-407E-A947-70E740481C1C}">
                <a14:useLocalDpi xmlns:a14="http://schemas.microsoft.com/office/drawing/2010/main" val="0"/>
              </a:ext>
            </a:extLst>
          </a:blip>
          <a:srcRect l="13621" r="14389" b="2"/>
          <a:stretch/>
        </p:blipFill>
        <p:spPr>
          <a:xfrm>
            <a:off x="128484" y="153178"/>
            <a:ext cx="401657" cy="365437"/>
          </a:xfrm>
          <a:prstGeom prst="rect">
            <a:avLst/>
          </a:prstGeom>
        </p:spPr>
      </p:pic>
    </p:spTree>
    <p:extLst>
      <p:ext uri="{BB962C8B-B14F-4D97-AF65-F5344CB8AC3E}">
        <p14:creationId xmlns:p14="http://schemas.microsoft.com/office/powerpoint/2010/main" val="1864702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6303092" y="4108067"/>
            <a:ext cx="481013" cy="768814"/>
          </a:xfrm>
          <a:prstGeom prst="rect">
            <a:avLst/>
          </a:prstGeom>
        </p:spPr>
      </p:pic>
    </p:spTree>
    <p:extLst>
      <p:ext uri="{BB962C8B-B14F-4D97-AF65-F5344CB8AC3E}">
        <p14:creationId xmlns:p14="http://schemas.microsoft.com/office/powerpoint/2010/main" val="357632708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419 0.0551 L -0.01419 0.0551 C -0.02383 0.04885 -0.02383 0.04537 -0.0336 0.05047 C -0.03516 0.05139 -0.0362 0.05371 -0.0375 0.0551 C -0.03828 0.05741 -0.03945 0.05949 -0.04011 0.06204 C -0.04141 0.06736 -0.04505 0.09005 -0.04518 0.09422 C -0.04583 0.11111 -0.04518 0.12801 -0.04518 0.14491 L -0.04518 0.14491 " pathEditMode="relative" ptsTypes="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EA5B5-C4E0-4EFE-AB6D-A3C94BE92452}"/>
              </a:ext>
            </a:extLst>
          </p:cNvPr>
          <p:cNvSpPr>
            <a:spLocks noGrp="1"/>
          </p:cNvSpPr>
          <p:nvPr>
            <p:ph type="title"/>
          </p:nvPr>
        </p:nvSpPr>
        <p:spPr>
          <a:xfrm>
            <a:off x="188859" y="400931"/>
            <a:ext cx="4276579" cy="3681976"/>
          </a:xfrm>
          <a:noFill/>
        </p:spPr>
        <p:txBody>
          <a:bodyPr vert="horz" lIns="91440" tIns="45720" rIns="91440" bIns="45720" rtlCol="0" anchor="b">
            <a:normAutofit fontScale="90000"/>
          </a:bodyPr>
          <a:lstStyle/>
          <a:p>
            <a:pPr algn="ctr"/>
            <a:r>
              <a:rPr lang="en-US" dirty="0">
                <a:solidFill>
                  <a:schemeClr val="bg1"/>
                </a:solidFill>
                <a:latin typeface="Arial" panose="020B0604020202020204" pitchFamily="34" charset="0"/>
                <a:cs typeface="Arial" panose="020B0604020202020204" pitchFamily="34" charset="0"/>
              </a:rPr>
              <a:t>Brownies’ Special Challenge Time!</a:t>
            </a:r>
            <a:br>
              <a:rPr lang="en-US" dirty="0">
                <a:solidFill>
                  <a:schemeClr val="bg1"/>
                </a:solidFill>
                <a:latin typeface="Arial" panose="020B0604020202020204" pitchFamily="34" charset="0"/>
                <a:cs typeface="Arial" panose="020B0604020202020204" pitchFamily="34" charset="0"/>
              </a:rPr>
            </a:br>
            <a:br>
              <a:rPr lang="en-US" dirty="0">
                <a:solidFill>
                  <a:schemeClr val="bg1"/>
                </a:solidFill>
                <a:latin typeface="Arial" panose="020B0604020202020204" pitchFamily="34" charset="0"/>
                <a:cs typeface="Arial" panose="020B0604020202020204" pitchFamily="34" charset="0"/>
              </a:rPr>
            </a:br>
            <a:r>
              <a:rPr lang="en-US" sz="3100" dirty="0">
                <a:solidFill>
                  <a:schemeClr val="bg1"/>
                </a:solidFill>
                <a:latin typeface="Arial" panose="020B0604020202020204" pitchFamily="34" charset="0"/>
                <a:cs typeface="Arial" panose="020B0604020202020204" pitchFamily="34" charset="0"/>
              </a:rPr>
              <a:t>Can you put the Queen back together in under 2 minutes?</a:t>
            </a:r>
          </a:p>
        </p:txBody>
      </p:sp>
      <p:pic>
        <p:nvPicPr>
          <p:cNvPr id="5" name="Picture 4">
            <a:extLst>
              <a:ext uri="{FF2B5EF4-FFF2-40B4-BE49-F238E27FC236}">
                <a16:creationId xmlns:a16="http://schemas.microsoft.com/office/drawing/2014/main" id="{1890BC04-721A-4950-BF15-714A1D9DB9DE}"/>
              </a:ext>
            </a:extLst>
          </p:cNvPr>
          <p:cNvPicPr>
            <a:picLocks noChangeAspect="1"/>
          </p:cNvPicPr>
          <p:nvPr/>
        </p:nvPicPr>
        <p:blipFill rotWithShape="1">
          <a:blip r:embed="rId4">
            <a:extLst>
              <a:ext uri="{28A0092B-C50C-407E-A947-70E740481C1C}">
                <a14:useLocalDpi xmlns:a14="http://schemas.microsoft.com/office/drawing/2010/main" val="0"/>
              </a:ext>
            </a:extLst>
          </a:blip>
          <a:srcRect l="13621" r="14389" b="2"/>
          <a:stretch/>
        </p:blipFill>
        <p:spPr>
          <a:xfrm>
            <a:off x="4654297" y="10"/>
            <a:ext cx="7537704" cy="6857990"/>
          </a:xfrm>
          <a:prstGeom prst="rect">
            <a:avLst/>
          </a:prstGeom>
        </p:spPr>
      </p:pic>
      <p:pic>
        <p:nvPicPr>
          <p:cNvPr id="6" name="2 min COUNTDOWN TIMER ( v 638 ) TIMER with sound music 4k">
            <a:hlinkClick r:id="" action="ppaction://media"/>
            <a:extLst>
              <a:ext uri="{FF2B5EF4-FFF2-40B4-BE49-F238E27FC236}">
                <a16:creationId xmlns:a16="http://schemas.microsoft.com/office/drawing/2014/main" id="{3A42F37A-E674-4902-9D6A-DEEB386D7B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3148" y="4483838"/>
            <a:ext cx="3048000" cy="1676400"/>
          </a:xfrm>
          <a:prstGeom prst="rect">
            <a:avLst/>
          </a:prstGeom>
        </p:spPr>
      </p:pic>
    </p:spTree>
    <p:extLst>
      <p:ext uri="{BB962C8B-B14F-4D97-AF65-F5344CB8AC3E}">
        <p14:creationId xmlns:p14="http://schemas.microsoft.com/office/powerpoint/2010/main" val="384282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0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5359717" y="5085529"/>
            <a:ext cx="481013" cy="768814"/>
          </a:xfrm>
          <a:prstGeom prst="rect">
            <a:avLst/>
          </a:prstGeom>
        </p:spPr>
      </p:pic>
    </p:spTree>
    <p:extLst>
      <p:ext uri="{BB962C8B-B14F-4D97-AF65-F5344CB8AC3E}">
        <p14:creationId xmlns:p14="http://schemas.microsoft.com/office/powerpoint/2010/main" val="59647466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403 0.00949 L -0.06484 -0.07106 " pathEditMode="relative" ptsTypes="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C85F-3213-44E0-A432-811F468097E8}"/>
              </a:ext>
            </a:extLst>
          </p:cNvPr>
          <p:cNvSpPr>
            <a:spLocks noGrp="1"/>
          </p:cNvSpPr>
          <p:nvPr>
            <p:ph type="title"/>
          </p:nvPr>
        </p:nvSpPr>
        <p:spPr>
          <a:xfrm rot="1661675">
            <a:off x="6129352" y="1289592"/>
            <a:ext cx="6750146" cy="2847348"/>
          </a:xfrm>
        </p:spPr>
        <p:txBody>
          <a:bodyPr>
            <a:noAutofit/>
          </a:bodyPr>
          <a:lstStyle/>
          <a:p>
            <a:r>
              <a:rPr lang="en-GB" sz="8400" dirty="0">
                <a:solidFill>
                  <a:schemeClr val="bg1"/>
                </a:solidFill>
                <a:latin typeface="Arial" panose="020B0604020202020204" pitchFamily="34" charset="0"/>
                <a:cs typeface="Arial" panose="020B0604020202020204" pitchFamily="34" charset="0"/>
              </a:rPr>
              <a:t>ARE YOU PREPARED?</a:t>
            </a:r>
          </a:p>
        </p:txBody>
      </p:sp>
      <p:pic>
        <p:nvPicPr>
          <p:cNvPr id="5" name="Content Placeholder 4" descr="A picture containing text, clipart&#10;&#10;Description automatically generated">
            <a:extLst>
              <a:ext uri="{FF2B5EF4-FFF2-40B4-BE49-F238E27FC236}">
                <a16:creationId xmlns:a16="http://schemas.microsoft.com/office/drawing/2014/main" id="{1B7A0F2D-0ED2-48FF-A5AC-13339805DD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348" y="0"/>
            <a:ext cx="5784652" cy="6849270"/>
          </a:xfrm>
        </p:spPr>
      </p:pic>
      <p:pic>
        <p:nvPicPr>
          <p:cNvPr id="4" name="Picture 3">
            <a:extLst>
              <a:ext uri="{FF2B5EF4-FFF2-40B4-BE49-F238E27FC236}">
                <a16:creationId xmlns:a16="http://schemas.microsoft.com/office/drawing/2014/main" id="{99ECEFA5-8CEC-4483-9138-DA7208EBCE5C}"/>
              </a:ext>
            </a:extLst>
          </p:cNvPr>
          <p:cNvPicPr>
            <a:picLocks noChangeAspect="1"/>
          </p:cNvPicPr>
          <p:nvPr/>
        </p:nvPicPr>
        <p:blipFill rotWithShape="1">
          <a:blip r:embed="rId3">
            <a:extLst>
              <a:ext uri="{28A0092B-C50C-407E-A947-70E740481C1C}">
                <a14:useLocalDpi xmlns:a14="http://schemas.microsoft.com/office/drawing/2010/main" val="0"/>
              </a:ext>
            </a:extLst>
          </a:blip>
          <a:srcRect l="13621" r="14389" b="2"/>
          <a:stretch/>
        </p:blipFill>
        <p:spPr>
          <a:xfrm>
            <a:off x="6253080" y="5176027"/>
            <a:ext cx="805446" cy="732814"/>
          </a:xfrm>
          <a:prstGeom prst="rect">
            <a:avLst/>
          </a:prstGeom>
        </p:spPr>
      </p:pic>
      <p:sp>
        <p:nvSpPr>
          <p:cNvPr id="3" name="TextBox 2">
            <a:extLst>
              <a:ext uri="{FF2B5EF4-FFF2-40B4-BE49-F238E27FC236}">
                <a16:creationId xmlns:a16="http://schemas.microsoft.com/office/drawing/2014/main" id="{9F0E4004-1E08-444E-A16D-6F6BED5118A3}"/>
              </a:ext>
            </a:extLst>
          </p:cNvPr>
          <p:cNvSpPr txBox="1"/>
          <p:nvPr/>
        </p:nvSpPr>
        <p:spPr>
          <a:xfrm>
            <a:off x="6253080" y="6011186"/>
            <a:ext cx="5760589" cy="646331"/>
          </a:xfrm>
          <a:prstGeom prst="rect">
            <a:avLst/>
          </a:prstGeom>
          <a:noFill/>
        </p:spPr>
        <p:txBody>
          <a:bodyPr wrap="square" rtlCol="0">
            <a:spAutoFit/>
          </a:bodyPr>
          <a:lstStyle/>
          <a:p>
            <a:r>
              <a:rPr lang="en-GB" i="1" dirty="0">
                <a:solidFill>
                  <a:schemeClr val="bg1"/>
                </a:solidFill>
                <a:latin typeface="Arial" panose="020B0604020202020204" pitchFamily="34" charset="0"/>
                <a:cs typeface="Arial" panose="020B0604020202020204" pitchFamily="34" charset="0"/>
              </a:rPr>
              <a:t>In every challenge, look out for the wise owl who helped the Brownies through the original story.</a:t>
            </a:r>
          </a:p>
        </p:txBody>
      </p:sp>
    </p:spTree>
    <p:extLst>
      <p:ext uri="{BB962C8B-B14F-4D97-AF65-F5344CB8AC3E}">
        <p14:creationId xmlns:p14="http://schemas.microsoft.com/office/powerpoint/2010/main" val="265691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5463-7DA6-4A31-AB3D-B865544A078A}"/>
              </a:ext>
            </a:extLst>
          </p:cNvPr>
          <p:cNvSpPr>
            <a:spLocks noGrp="1"/>
          </p:cNvSpPr>
          <p:nvPr>
            <p:ph type="title"/>
          </p:nvPr>
        </p:nvSpPr>
        <p:spPr>
          <a:xfrm>
            <a:off x="190500" y="365125"/>
            <a:ext cx="11696700" cy="967581"/>
          </a:xfrm>
        </p:spPr>
        <p:txBody>
          <a:bodyPr>
            <a:noAutofit/>
          </a:bodyPr>
          <a:lstStyle/>
          <a:p>
            <a:pPr algn="ctr"/>
            <a:r>
              <a:rPr lang="en-GB" dirty="0">
                <a:solidFill>
                  <a:schemeClr val="bg1"/>
                </a:solidFill>
                <a:latin typeface="Arial" panose="020B0604020202020204" pitchFamily="34" charset="0"/>
                <a:cs typeface="Arial" panose="020B0604020202020204" pitchFamily="34" charset="0"/>
              </a:rPr>
              <a:t>What’s the Brownie salute? </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What does it mean?</a:t>
            </a:r>
          </a:p>
        </p:txBody>
      </p:sp>
      <p:pic>
        <p:nvPicPr>
          <p:cNvPr id="5" name="Content Placeholder 4" descr="A picture containing linedrawing&#10;&#10;Description automatically generated">
            <a:extLst>
              <a:ext uri="{FF2B5EF4-FFF2-40B4-BE49-F238E27FC236}">
                <a16:creationId xmlns:a16="http://schemas.microsoft.com/office/drawing/2014/main" id="{9BD0B965-5581-4AD4-81EF-90C658B131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0" y="2477294"/>
            <a:ext cx="4876800" cy="3048000"/>
          </a:xfrm>
        </p:spPr>
      </p:pic>
      <p:grpSp>
        <p:nvGrpSpPr>
          <p:cNvPr id="23" name="Group 22">
            <a:extLst>
              <a:ext uri="{FF2B5EF4-FFF2-40B4-BE49-F238E27FC236}">
                <a16:creationId xmlns:a16="http://schemas.microsoft.com/office/drawing/2014/main" id="{7B08BCB2-3826-46CA-A491-27EA7C7E3D65}"/>
              </a:ext>
            </a:extLst>
          </p:cNvPr>
          <p:cNvGrpSpPr/>
          <p:nvPr/>
        </p:nvGrpSpPr>
        <p:grpSpPr>
          <a:xfrm>
            <a:off x="2855740" y="2962868"/>
            <a:ext cx="2771336" cy="1011922"/>
            <a:chOff x="2855740" y="2962868"/>
            <a:chExt cx="2771336" cy="1011922"/>
          </a:xfrm>
        </p:grpSpPr>
        <p:sp>
          <p:nvSpPr>
            <p:cNvPr id="6" name="Arrow: Right 5">
              <a:extLst>
                <a:ext uri="{FF2B5EF4-FFF2-40B4-BE49-F238E27FC236}">
                  <a16:creationId xmlns:a16="http://schemas.microsoft.com/office/drawing/2014/main" id="{B8BBDFDB-C9CB-411E-85E1-9A1160C94373}"/>
                </a:ext>
              </a:extLst>
            </p:cNvPr>
            <p:cNvSpPr/>
            <p:nvPr/>
          </p:nvSpPr>
          <p:spPr>
            <a:xfrm>
              <a:off x="2855741" y="2962868"/>
              <a:ext cx="2771335" cy="101192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36C660E-3708-4307-AAFB-293ABA6742CB}"/>
                </a:ext>
              </a:extLst>
            </p:cNvPr>
            <p:cNvSpPr txBox="1"/>
            <p:nvPr/>
          </p:nvSpPr>
          <p:spPr>
            <a:xfrm>
              <a:off x="2855740" y="3237996"/>
              <a:ext cx="2475915" cy="446276"/>
            </a:xfrm>
            <a:prstGeom prst="rect">
              <a:avLst/>
            </a:prstGeom>
            <a:solidFill>
              <a:srgbClr val="FFFF00"/>
            </a:solidFill>
          </p:spPr>
          <p:txBody>
            <a:bodyPr wrap="square" rtlCol="0">
              <a:spAutoFit/>
            </a:bodyPr>
            <a:lstStyle/>
            <a:p>
              <a:r>
                <a:rPr lang="en-GB" sz="2300" dirty="0">
                  <a:latin typeface="Arial" panose="020B0604020202020204" pitchFamily="34" charset="0"/>
                  <a:cs typeface="Arial" panose="020B0604020202020204" pitchFamily="34" charset="0"/>
                </a:rPr>
                <a:t>Keep the BP law</a:t>
              </a:r>
            </a:p>
          </p:txBody>
        </p:sp>
      </p:grpSp>
      <p:grpSp>
        <p:nvGrpSpPr>
          <p:cNvPr id="21" name="Group 20">
            <a:extLst>
              <a:ext uri="{FF2B5EF4-FFF2-40B4-BE49-F238E27FC236}">
                <a16:creationId xmlns:a16="http://schemas.microsoft.com/office/drawing/2014/main" id="{E09CCA1E-B280-4E11-B319-B82A355C76B4}"/>
              </a:ext>
            </a:extLst>
          </p:cNvPr>
          <p:cNvGrpSpPr/>
          <p:nvPr/>
        </p:nvGrpSpPr>
        <p:grpSpPr>
          <a:xfrm>
            <a:off x="6564925" y="2711548"/>
            <a:ext cx="2771335" cy="967581"/>
            <a:chOff x="6564925" y="2711548"/>
            <a:chExt cx="2771335" cy="967581"/>
          </a:xfrm>
        </p:grpSpPr>
        <p:sp>
          <p:nvSpPr>
            <p:cNvPr id="7" name="Arrow: Right 6">
              <a:extLst>
                <a:ext uri="{FF2B5EF4-FFF2-40B4-BE49-F238E27FC236}">
                  <a16:creationId xmlns:a16="http://schemas.microsoft.com/office/drawing/2014/main" id="{63F1D66F-15C4-45BB-A42C-06983AF7CF24}"/>
                </a:ext>
              </a:extLst>
            </p:cNvPr>
            <p:cNvSpPr/>
            <p:nvPr/>
          </p:nvSpPr>
          <p:spPr>
            <a:xfrm rot="10800000">
              <a:off x="6564925" y="2711548"/>
              <a:ext cx="2771335" cy="967581"/>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274BE4D-A471-404A-9E52-A24731250808}"/>
                </a:ext>
              </a:extLst>
            </p:cNvPr>
            <p:cNvSpPr txBox="1"/>
            <p:nvPr/>
          </p:nvSpPr>
          <p:spPr>
            <a:xfrm>
              <a:off x="7036192" y="2986677"/>
              <a:ext cx="2042040" cy="446276"/>
            </a:xfrm>
            <a:prstGeom prst="rect">
              <a:avLst/>
            </a:prstGeom>
            <a:solidFill>
              <a:srgbClr val="FFFF00"/>
            </a:solidFill>
          </p:spPr>
          <p:txBody>
            <a:bodyPr wrap="square" rtlCol="0">
              <a:spAutoFit/>
            </a:bodyPr>
            <a:lstStyle/>
            <a:p>
              <a:r>
                <a:rPr lang="en-GB" sz="2300" dirty="0">
                  <a:latin typeface="Arial" panose="020B0604020202020204" pitchFamily="34" charset="0"/>
                  <a:cs typeface="Arial" panose="020B0604020202020204" pitchFamily="34" charset="0"/>
                </a:rPr>
                <a:t>Honour others</a:t>
              </a:r>
            </a:p>
          </p:txBody>
        </p:sp>
      </p:grpSp>
      <p:grpSp>
        <p:nvGrpSpPr>
          <p:cNvPr id="22" name="Group 21">
            <a:extLst>
              <a:ext uri="{FF2B5EF4-FFF2-40B4-BE49-F238E27FC236}">
                <a16:creationId xmlns:a16="http://schemas.microsoft.com/office/drawing/2014/main" id="{0A696C72-08A3-4F93-B99E-DD28D1165594}"/>
              </a:ext>
            </a:extLst>
          </p:cNvPr>
          <p:cNvGrpSpPr/>
          <p:nvPr/>
        </p:nvGrpSpPr>
        <p:grpSpPr>
          <a:xfrm>
            <a:off x="6717324" y="4339926"/>
            <a:ext cx="2771335" cy="967581"/>
            <a:chOff x="6717324" y="4339926"/>
            <a:chExt cx="2771335" cy="967581"/>
          </a:xfrm>
        </p:grpSpPr>
        <p:sp>
          <p:nvSpPr>
            <p:cNvPr id="9" name="Arrow: Right 8">
              <a:extLst>
                <a:ext uri="{FF2B5EF4-FFF2-40B4-BE49-F238E27FC236}">
                  <a16:creationId xmlns:a16="http://schemas.microsoft.com/office/drawing/2014/main" id="{FDE0621E-4B29-401C-B660-B857D7162BB2}"/>
                </a:ext>
              </a:extLst>
            </p:cNvPr>
            <p:cNvSpPr/>
            <p:nvPr/>
          </p:nvSpPr>
          <p:spPr>
            <a:xfrm rot="10800000">
              <a:off x="6717324" y="4339926"/>
              <a:ext cx="2771335" cy="967581"/>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0EA090B-245F-4F67-8B2D-F9B569354477}"/>
                </a:ext>
              </a:extLst>
            </p:cNvPr>
            <p:cNvSpPr txBox="1"/>
            <p:nvPr/>
          </p:nvSpPr>
          <p:spPr>
            <a:xfrm>
              <a:off x="7179094" y="4611695"/>
              <a:ext cx="2157165" cy="446276"/>
            </a:xfrm>
            <a:prstGeom prst="rect">
              <a:avLst/>
            </a:prstGeom>
            <a:solidFill>
              <a:srgbClr val="FFFF00"/>
            </a:solidFill>
          </p:spPr>
          <p:txBody>
            <a:bodyPr wrap="square" rtlCol="0">
              <a:spAutoFit/>
            </a:bodyPr>
            <a:lstStyle/>
            <a:p>
              <a:r>
                <a:rPr lang="en-GB" sz="2300" dirty="0">
                  <a:latin typeface="Arial" panose="020B0604020202020204" pitchFamily="34" charset="0"/>
                  <a:cs typeface="Arial" panose="020B0604020202020204" pitchFamily="34" charset="0"/>
                </a:rPr>
                <a:t>Peaceful hand</a:t>
              </a:r>
            </a:p>
          </p:txBody>
        </p:sp>
      </p:grpSp>
      <p:grpSp>
        <p:nvGrpSpPr>
          <p:cNvPr id="20" name="Group 19">
            <a:extLst>
              <a:ext uri="{FF2B5EF4-FFF2-40B4-BE49-F238E27FC236}">
                <a16:creationId xmlns:a16="http://schemas.microsoft.com/office/drawing/2014/main" id="{B83349BA-0164-43FD-8244-AA10A39C2FBD}"/>
              </a:ext>
            </a:extLst>
          </p:cNvPr>
          <p:cNvGrpSpPr/>
          <p:nvPr/>
        </p:nvGrpSpPr>
        <p:grpSpPr>
          <a:xfrm>
            <a:off x="3113768" y="1663231"/>
            <a:ext cx="2771335" cy="1009119"/>
            <a:chOff x="3161488" y="1706542"/>
            <a:chExt cx="2771335" cy="1009119"/>
          </a:xfrm>
        </p:grpSpPr>
        <p:sp>
          <p:nvSpPr>
            <p:cNvPr id="18" name="Arrow: Right 17">
              <a:extLst>
                <a:ext uri="{FF2B5EF4-FFF2-40B4-BE49-F238E27FC236}">
                  <a16:creationId xmlns:a16="http://schemas.microsoft.com/office/drawing/2014/main" id="{AEB0258C-E162-484F-8A3A-B07BCEAD178F}"/>
                </a:ext>
              </a:extLst>
            </p:cNvPr>
            <p:cNvSpPr/>
            <p:nvPr/>
          </p:nvSpPr>
          <p:spPr>
            <a:xfrm rot="1091909">
              <a:off x="3161488" y="1706542"/>
              <a:ext cx="2771335" cy="100911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B83BC4E-7254-4D49-B21F-6B179946D413}"/>
                </a:ext>
              </a:extLst>
            </p:cNvPr>
            <p:cNvSpPr txBox="1"/>
            <p:nvPr/>
          </p:nvSpPr>
          <p:spPr>
            <a:xfrm rot="1149066">
              <a:off x="3243630" y="1960565"/>
              <a:ext cx="2474856" cy="446276"/>
            </a:xfrm>
            <a:prstGeom prst="rect">
              <a:avLst/>
            </a:prstGeom>
            <a:solidFill>
              <a:srgbClr val="FFFF00"/>
            </a:solidFill>
          </p:spPr>
          <p:txBody>
            <a:bodyPr wrap="square" rtlCol="0">
              <a:spAutoFit/>
            </a:bodyPr>
            <a:lstStyle/>
            <a:p>
              <a:r>
                <a:rPr lang="en-GB" sz="2300" dirty="0">
                  <a:latin typeface="Arial" panose="020B0604020202020204" pitchFamily="34" charset="0"/>
                  <a:cs typeface="Arial" panose="020B0604020202020204" pitchFamily="34" charset="0"/>
                </a:rPr>
                <a:t>Honour God</a:t>
              </a:r>
            </a:p>
          </p:txBody>
        </p:sp>
      </p:grpSp>
      <p:pic>
        <p:nvPicPr>
          <p:cNvPr id="16" name="Picture 15">
            <a:extLst>
              <a:ext uri="{FF2B5EF4-FFF2-40B4-BE49-F238E27FC236}">
                <a16:creationId xmlns:a16="http://schemas.microsoft.com/office/drawing/2014/main" id="{CB06706C-35E2-4AF6-8EC7-ABAD44890C32}"/>
              </a:ext>
            </a:extLst>
          </p:cNvPr>
          <p:cNvPicPr>
            <a:picLocks noChangeAspect="1"/>
          </p:cNvPicPr>
          <p:nvPr/>
        </p:nvPicPr>
        <p:blipFill rotWithShape="1">
          <a:blip r:embed="rId3">
            <a:extLst>
              <a:ext uri="{28A0092B-C50C-407E-A947-70E740481C1C}">
                <a14:useLocalDpi xmlns:a14="http://schemas.microsoft.com/office/drawing/2010/main" val="0"/>
              </a:ext>
            </a:extLst>
          </a:blip>
          <a:srcRect l="13621" r="14389" b="2"/>
          <a:stretch/>
        </p:blipFill>
        <p:spPr>
          <a:xfrm>
            <a:off x="3671248" y="5057971"/>
            <a:ext cx="516690" cy="470097"/>
          </a:xfrm>
          <a:prstGeom prst="rect">
            <a:avLst/>
          </a:prstGeom>
        </p:spPr>
      </p:pic>
    </p:spTree>
    <p:extLst>
      <p:ext uri="{BB962C8B-B14F-4D97-AF65-F5344CB8AC3E}">
        <p14:creationId xmlns:p14="http://schemas.microsoft.com/office/powerpoint/2010/main" val="98348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0"/>
                            </p:stCondLst>
                            <p:childTnLst>
                              <p:par>
                                <p:cTn id="8" presetID="1" presetClass="entr" presetSubtype="0" fill="hold" nodeType="afterEffect">
                                  <p:stCondLst>
                                    <p:cond delay="100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20000"/>
                            </p:stCondLst>
                            <p:childTnLst>
                              <p:par>
                                <p:cTn id="11" presetID="1" presetClass="entr" presetSubtype="0" fill="hold" nodeType="afterEffect">
                                  <p:stCondLst>
                                    <p:cond delay="50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25000"/>
                            </p:stCondLst>
                            <p:childTnLst>
                              <p:par>
                                <p:cTn id="14" presetID="1" presetClass="entr" presetSubtype="0" fill="hold" nodeType="afterEffect">
                                  <p:stCondLst>
                                    <p:cond delay="50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30000"/>
                            </p:stCondLst>
                            <p:childTnLst>
                              <p:par>
                                <p:cTn id="17" presetID="1" presetClass="entr" presetSubtype="0" fill="hold" nodeType="afterEffect">
                                  <p:stCondLst>
                                    <p:cond delay="500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4805368" y="4659860"/>
            <a:ext cx="481013" cy="768814"/>
          </a:xfrm>
          <a:prstGeom prst="rect">
            <a:avLst/>
          </a:prstGeom>
        </p:spPr>
      </p:pic>
    </p:spTree>
    <p:extLst>
      <p:ext uri="{BB962C8B-B14F-4D97-AF65-F5344CB8AC3E}">
        <p14:creationId xmlns:p14="http://schemas.microsoft.com/office/powerpoint/2010/main" val="420043423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651 0.00949 L -0.00651 -0.18588 " pathEditMode="relative" ptsTypes="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EA5B5-C4E0-4EFE-AB6D-A3C94BE92452}"/>
              </a:ext>
            </a:extLst>
          </p:cNvPr>
          <p:cNvSpPr>
            <a:spLocks noGrp="1"/>
          </p:cNvSpPr>
          <p:nvPr>
            <p:ph type="title"/>
          </p:nvPr>
        </p:nvSpPr>
        <p:spPr>
          <a:xfrm>
            <a:off x="188858" y="947760"/>
            <a:ext cx="3900224" cy="4538639"/>
          </a:xfrm>
          <a:noFill/>
        </p:spPr>
        <p:txBody>
          <a:bodyPr vert="horz" lIns="91440" tIns="45720" rIns="91440" bIns="45720" rtlCol="0" anchor="b">
            <a:normAutofit fontScale="90000"/>
          </a:bodyPr>
          <a:lstStyle/>
          <a:p>
            <a:pPr algn="ctr"/>
            <a:r>
              <a:rPr lang="en-US" dirty="0">
                <a:solidFill>
                  <a:schemeClr val="bg1"/>
                </a:solidFill>
                <a:latin typeface="Arial" panose="020B0604020202020204" pitchFamily="34" charset="0"/>
                <a:cs typeface="Arial" panose="020B0604020202020204" pitchFamily="34" charset="0"/>
              </a:rPr>
              <a:t>Promise Challenge Time!</a:t>
            </a:r>
            <a:br>
              <a:rPr lang="en-US" dirty="0">
                <a:solidFill>
                  <a:schemeClr val="bg1"/>
                </a:solidFill>
                <a:latin typeface="Arial" panose="020B0604020202020204" pitchFamily="34" charset="0"/>
                <a:cs typeface="Arial" panose="020B0604020202020204" pitchFamily="34" charset="0"/>
              </a:rPr>
            </a:br>
            <a:br>
              <a:rPr lang="en-US" sz="2400" dirty="0">
                <a:solidFill>
                  <a:schemeClr val="bg1"/>
                </a:solidFill>
                <a:latin typeface="Arial" panose="020B0604020202020204" pitchFamily="34" charset="0"/>
                <a:cs typeface="Arial" panose="020B0604020202020204" pitchFamily="34" charset="0"/>
              </a:rPr>
            </a:br>
            <a:r>
              <a:rPr lang="en-US" sz="3100" dirty="0">
                <a:solidFill>
                  <a:schemeClr val="bg1"/>
                </a:solidFill>
                <a:latin typeface="Arial" panose="020B0604020202020204" pitchFamily="34" charset="0"/>
                <a:cs typeface="Arial" panose="020B0604020202020204" pitchFamily="34" charset="0"/>
              </a:rPr>
              <a:t>Competition time! Brownies, can you find the words quicker than Brown Owl can use them all in a sentence or two?</a:t>
            </a:r>
            <a:br>
              <a:rPr lang="en-US" sz="3100" dirty="0">
                <a:solidFill>
                  <a:schemeClr val="bg1"/>
                </a:solidFill>
                <a:latin typeface="Arial" panose="020B0604020202020204" pitchFamily="34" charset="0"/>
                <a:cs typeface="Arial" panose="020B0604020202020204" pitchFamily="34" charset="0"/>
              </a:rPr>
            </a:br>
            <a:br>
              <a:rPr lang="en-US" sz="3100" dirty="0">
                <a:solidFill>
                  <a:schemeClr val="bg1"/>
                </a:solidFill>
                <a:latin typeface="Arial" panose="020B0604020202020204" pitchFamily="34" charset="0"/>
                <a:cs typeface="Arial" panose="020B0604020202020204" pitchFamily="34" charset="0"/>
              </a:rPr>
            </a:br>
            <a:r>
              <a:rPr lang="en-US" sz="3100" dirty="0">
                <a:solidFill>
                  <a:schemeClr val="bg1"/>
                </a:solidFill>
                <a:latin typeface="Arial" panose="020B0604020202020204" pitchFamily="34" charset="0"/>
                <a:cs typeface="Arial" panose="020B0604020202020204" pitchFamily="34" charset="0"/>
              </a:rPr>
              <a:t>The winner can make their promise first!</a:t>
            </a:r>
            <a:br>
              <a:rPr lang="en-US" sz="3100" dirty="0">
                <a:solidFill>
                  <a:schemeClr val="bg1"/>
                </a:solidFill>
                <a:latin typeface="Arial" panose="020B0604020202020204" pitchFamily="34" charset="0"/>
                <a:cs typeface="Arial" panose="020B0604020202020204" pitchFamily="34" charset="0"/>
              </a:rPr>
            </a:br>
            <a:endParaRPr lang="en-US" sz="31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82E264F-422C-4063-8700-AF795BBC7180}"/>
              </a:ext>
            </a:extLst>
          </p:cNvPr>
          <p:cNvPicPr>
            <a:picLocks noChangeAspect="1"/>
          </p:cNvPicPr>
          <p:nvPr/>
        </p:nvPicPr>
        <p:blipFill>
          <a:blip r:embed="rId2"/>
          <a:stretch>
            <a:fillRect/>
          </a:stretch>
        </p:blipFill>
        <p:spPr>
          <a:xfrm>
            <a:off x="6448428" y="1"/>
            <a:ext cx="5743572" cy="6857999"/>
          </a:xfrm>
          <a:prstGeom prst="rect">
            <a:avLst/>
          </a:prstGeom>
        </p:spPr>
      </p:pic>
      <p:pic>
        <p:nvPicPr>
          <p:cNvPr id="8" name="Picture 7">
            <a:extLst>
              <a:ext uri="{FF2B5EF4-FFF2-40B4-BE49-F238E27FC236}">
                <a16:creationId xmlns:a16="http://schemas.microsoft.com/office/drawing/2014/main" id="{D07E3D27-FCEF-445D-ACC7-DB7AF8C08E46}"/>
              </a:ext>
            </a:extLst>
          </p:cNvPr>
          <p:cNvPicPr>
            <a:picLocks noChangeAspect="1"/>
          </p:cNvPicPr>
          <p:nvPr/>
        </p:nvPicPr>
        <p:blipFill>
          <a:blip r:embed="rId3"/>
          <a:stretch>
            <a:fillRect/>
          </a:stretch>
        </p:blipFill>
        <p:spPr>
          <a:xfrm>
            <a:off x="4200329" y="52995"/>
            <a:ext cx="2136852" cy="5623300"/>
          </a:xfrm>
          <a:prstGeom prst="rect">
            <a:avLst/>
          </a:prstGeom>
        </p:spPr>
      </p:pic>
      <p:pic>
        <p:nvPicPr>
          <p:cNvPr id="5" name="Picture 4">
            <a:extLst>
              <a:ext uri="{FF2B5EF4-FFF2-40B4-BE49-F238E27FC236}">
                <a16:creationId xmlns:a16="http://schemas.microsoft.com/office/drawing/2014/main" id="{89661E73-4561-4FE6-9BB4-5368FA8CA4E0}"/>
              </a:ext>
            </a:extLst>
          </p:cNvPr>
          <p:cNvPicPr>
            <a:picLocks noChangeAspect="1"/>
          </p:cNvPicPr>
          <p:nvPr/>
        </p:nvPicPr>
        <p:blipFill rotWithShape="1">
          <a:blip r:embed="rId4">
            <a:extLst>
              <a:ext uri="{28A0092B-C50C-407E-A947-70E740481C1C}">
                <a14:useLocalDpi xmlns:a14="http://schemas.microsoft.com/office/drawing/2010/main" val="0"/>
              </a:ext>
            </a:extLst>
          </a:blip>
          <a:srcRect l="13621" r="14389" b="2"/>
          <a:stretch/>
        </p:blipFill>
        <p:spPr>
          <a:xfrm>
            <a:off x="78245" y="52995"/>
            <a:ext cx="516690" cy="470097"/>
          </a:xfrm>
          <a:prstGeom prst="rect">
            <a:avLst/>
          </a:prstGeom>
        </p:spPr>
      </p:pic>
    </p:spTree>
    <p:extLst>
      <p:ext uri="{BB962C8B-B14F-4D97-AF65-F5344CB8AC3E}">
        <p14:creationId xmlns:p14="http://schemas.microsoft.com/office/powerpoint/2010/main" val="2574223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EA5B5-C4E0-4EFE-AB6D-A3C94BE92452}"/>
              </a:ext>
            </a:extLst>
          </p:cNvPr>
          <p:cNvSpPr>
            <a:spLocks noGrp="1"/>
          </p:cNvSpPr>
          <p:nvPr>
            <p:ph type="title"/>
          </p:nvPr>
        </p:nvSpPr>
        <p:spPr>
          <a:xfrm>
            <a:off x="188858" y="3682459"/>
            <a:ext cx="3900224" cy="2985627"/>
          </a:xfrm>
          <a:noFill/>
        </p:spPr>
        <p:txBody>
          <a:bodyPr vert="horz" lIns="91440" tIns="45720" rIns="91440" bIns="45720" rtlCol="0" anchor="b">
            <a:normAutofit fontScale="90000"/>
          </a:bodyPr>
          <a:lstStyle/>
          <a:p>
            <a:pPr algn="ctr"/>
            <a:r>
              <a:rPr lang="en-US" dirty="0">
                <a:solidFill>
                  <a:schemeClr val="bg1"/>
                </a:solidFill>
                <a:latin typeface="Arial" panose="020B0604020202020204" pitchFamily="34" charset="0"/>
                <a:cs typeface="Arial" panose="020B0604020202020204" pitchFamily="34" charset="0"/>
              </a:rPr>
              <a:t>Promise Challenge Solution!</a:t>
            </a:r>
            <a:br>
              <a:rPr lang="en-US" dirty="0">
                <a:solidFill>
                  <a:schemeClr val="bg1"/>
                </a:solidFill>
                <a:latin typeface="Arial" panose="020B0604020202020204" pitchFamily="34" charset="0"/>
                <a:cs typeface="Arial" panose="020B0604020202020204" pitchFamily="34" charset="0"/>
              </a:rPr>
            </a:br>
            <a:br>
              <a:rPr lang="en-US" sz="2000" dirty="0">
                <a:solidFill>
                  <a:schemeClr val="bg1"/>
                </a:solidFill>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Brownie Guides are helpful, kind, good at problem solving and helping other people in the community, and they're a good friend. </a:t>
            </a:r>
            <a:br>
              <a:rPr lang="en-US" sz="2700" dirty="0">
                <a:solidFill>
                  <a:schemeClr val="bg1"/>
                </a:solidFill>
                <a:latin typeface="Arial" panose="020B0604020202020204" pitchFamily="34" charset="0"/>
                <a:cs typeface="Arial" panose="020B0604020202020204" pitchFamily="34" charset="0"/>
              </a:rPr>
            </a:br>
            <a:br>
              <a:rPr lang="en-US" sz="2000" dirty="0">
                <a:solidFill>
                  <a:schemeClr val="bg1"/>
                </a:solidFill>
                <a:latin typeface="Arial" panose="020B0604020202020204" pitchFamily="34" charset="0"/>
                <a:cs typeface="Arial" panose="020B0604020202020204" pitchFamily="34" charset="0"/>
              </a:rPr>
            </a:br>
            <a:r>
              <a:rPr lang="en-US" sz="2700" dirty="0">
                <a:solidFill>
                  <a:schemeClr val="bg1"/>
                </a:solidFill>
                <a:latin typeface="Arial" panose="020B0604020202020204" pitchFamily="34" charset="0"/>
                <a:cs typeface="Arial" panose="020B0604020202020204" pitchFamily="34" charset="0"/>
              </a:rPr>
              <a:t>Brown Owl's and Snowy Owl's (Pixie Owl's for us) mission is teach us how to be the best, learn more about our beliefs, respect the Queen, keep the promise and the law.</a:t>
            </a:r>
          </a:p>
        </p:txBody>
      </p:sp>
      <p:pic>
        <p:nvPicPr>
          <p:cNvPr id="7" name="Picture 6">
            <a:extLst>
              <a:ext uri="{FF2B5EF4-FFF2-40B4-BE49-F238E27FC236}">
                <a16:creationId xmlns:a16="http://schemas.microsoft.com/office/drawing/2014/main" id="{B82E264F-422C-4063-8700-AF795BBC7180}"/>
              </a:ext>
            </a:extLst>
          </p:cNvPr>
          <p:cNvPicPr>
            <a:picLocks noChangeAspect="1"/>
          </p:cNvPicPr>
          <p:nvPr/>
        </p:nvPicPr>
        <p:blipFill>
          <a:blip r:embed="rId2"/>
          <a:stretch>
            <a:fillRect/>
          </a:stretch>
        </p:blipFill>
        <p:spPr>
          <a:xfrm>
            <a:off x="6448428" y="1"/>
            <a:ext cx="5743572" cy="6857999"/>
          </a:xfrm>
          <a:prstGeom prst="rect">
            <a:avLst/>
          </a:prstGeom>
        </p:spPr>
      </p:pic>
      <p:pic>
        <p:nvPicPr>
          <p:cNvPr id="8" name="Picture 7">
            <a:extLst>
              <a:ext uri="{FF2B5EF4-FFF2-40B4-BE49-F238E27FC236}">
                <a16:creationId xmlns:a16="http://schemas.microsoft.com/office/drawing/2014/main" id="{D07E3D27-FCEF-445D-ACC7-DB7AF8C08E46}"/>
              </a:ext>
            </a:extLst>
          </p:cNvPr>
          <p:cNvPicPr>
            <a:picLocks noChangeAspect="1"/>
          </p:cNvPicPr>
          <p:nvPr/>
        </p:nvPicPr>
        <p:blipFill>
          <a:blip r:embed="rId3"/>
          <a:stretch>
            <a:fillRect/>
          </a:stretch>
        </p:blipFill>
        <p:spPr>
          <a:xfrm>
            <a:off x="4200329" y="52995"/>
            <a:ext cx="2136852" cy="5623300"/>
          </a:xfrm>
          <a:prstGeom prst="rect">
            <a:avLst/>
          </a:prstGeom>
        </p:spPr>
      </p:pic>
      <p:sp>
        <p:nvSpPr>
          <p:cNvPr id="3" name="Rectangle 2">
            <a:extLst>
              <a:ext uri="{FF2B5EF4-FFF2-40B4-BE49-F238E27FC236}">
                <a16:creationId xmlns:a16="http://schemas.microsoft.com/office/drawing/2014/main" id="{140B0EE3-52C3-4060-A2DF-9C68D8B6C5EE}"/>
              </a:ext>
            </a:extLst>
          </p:cNvPr>
          <p:cNvSpPr/>
          <p:nvPr/>
        </p:nvSpPr>
        <p:spPr>
          <a:xfrm>
            <a:off x="6599389" y="201638"/>
            <a:ext cx="253218" cy="3323491"/>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0D5BC03-95F5-41F3-BBC1-AC02AE4FEDC7}"/>
              </a:ext>
            </a:extLst>
          </p:cNvPr>
          <p:cNvSpPr/>
          <p:nvPr/>
        </p:nvSpPr>
        <p:spPr>
          <a:xfrm>
            <a:off x="9535551" y="6310533"/>
            <a:ext cx="2084363" cy="357553"/>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59E6066-DD93-42B1-A5FE-71939AE094E3}"/>
              </a:ext>
            </a:extLst>
          </p:cNvPr>
          <p:cNvSpPr/>
          <p:nvPr/>
        </p:nvSpPr>
        <p:spPr>
          <a:xfrm>
            <a:off x="6959870" y="4586068"/>
            <a:ext cx="270924" cy="1602068"/>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026B324-FE88-4C80-A1B8-2EDA6E46CCBF}"/>
              </a:ext>
            </a:extLst>
          </p:cNvPr>
          <p:cNvSpPr/>
          <p:nvPr/>
        </p:nvSpPr>
        <p:spPr>
          <a:xfrm>
            <a:off x="7359749" y="3344595"/>
            <a:ext cx="253218" cy="3323491"/>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BDF94EE-7067-46F9-8C75-AE7D6FB9101E}"/>
              </a:ext>
            </a:extLst>
          </p:cNvPr>
          <p:cNvSpPr/>
          <p:nvPr/>
        </p:nvSpPr>
        <p:spPr>
          <a:xfrm rot="2416634">
            <a:off x="10295077" y="3423118"/>
            <a:ext cx="258887" cy="2696281"/>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8862112-BA59-4844-9CF8-DFA67EE571A3}"/>
              </a:ext>
            </a:extLst>
          </p:cNvPr>
          <p:cNvSpPr/>
          <p:nvPr/>
        </p:nvSpPr>
        <p:spPr>
          <a:xfrm>
            <a:off x="11744180" y="221567"/>
            <a:ext cx="253218" cy="2057400"/>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986A945-531C-4C16-87F4-52A035393BA4}"/>
              </a:ext>
            </a:extLst>
          </p:cNvPr>
          <p:cNvSpPr/>
          <p:nvPr/>
        </p:nvSpPr>
        <p:spPr>
          <a:xfrm>
            <a:off x="11768678" y="3235569"/>
            <a:ext cx="228720" cy="2952567"/>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41A378F-F95D-4FA7-B8C5-AFCE88E3F15B}"/>
              </a:ext>
            </a:extLst>
          </p:cNvPr>
          <p:cNvSpPr/>
          <p:nvPr/>
        </p:nvSpPr>
        <p:spPr>
          <a:xfrm>
            <a:off x="9144000" y="1941342"/>
            <a:ext cx="295033" cy="160371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4C0AB28-059A-4324-BFFB-F6856D63B63F}"/>
              </a:ext>
            </a:extLst>
          </p:cNvPr>
          <p:cNvSpPr/>
          <p:nvPr/>
        </p:nvSpPr>
        <p:spPr>
          <a:xfrm rot="8398294">
            <a:off x="8389585" y="236660"/>
            <a:ext cx="365426" cy="3681727"/>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263DFD2-CC97-4FD8-BF94-5E7127DEF154}"/>
              </a:ext>
            </a:extLst>
          </p:cNvPr>
          <p:cNvSpPr/>
          <p:nvPr/>
        </p:nvSpPr>
        <p:spPr>
          <a:xfrm>
            <a:off x="11038813" y="1537210"/>
            <a:ext cx="191581" cy="3780378"/>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2414302-6B0C-446F-BA11-A3B72794F894}"/>
              </a:ext>
            </a:extLst>
          </p:cNvPr>
          <p:cNvSpPr/>
          <p:nvPr/>
        </p:nvSpPr>
        <p:spPr>
          <a:xfrm>
            <a:off x="8101818" y="5883473"/>
            <a:ext cx="2772508" cy="357553"/>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76150DB-0058-4D82-8FA8-45286DF774F4}"/>
              </a:ext>
            </a:extLst>
          </p:cNvPr>
          <p:cNvSpPr/>
          <p:nvPr/>
        </p:nvSpPr>
        <p:spPr>
          <a:xfrm>
            <a:off x="8479302" y="1071490"/>
            <a:ext cx="2395024" cy="357553"/>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8DA97F4-D61E-45C5-ACBD-5A088B27C23D}"/>
              </a:ext>
            </a:extLst>
          </p:cNvPr>
          <p:cNvSpPr/>
          <p:nvPr/>
        </p:nvSpPr>
        <p:spPr>
          <a:xfrm>
            <a:off x="6959870" y="3687470"/>
            <a:ext cx="2084363" cy="357553"/>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28E607E-65AF-4D2C-9B19-372378DC478A}"/>
              </a:ext>
            </a:extLst>
          </p:cNvPr>
          <p:cNvSpPr/>
          <p:nvPr/>
        </p:nvSpPr>
        <p:spPr>
          <a:xfrm>
            <a:off x="7707576" y="201638"/>
            <a:ext cx="988951" cy="357553"/>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AE80F3-8186-40E7-9474-DCB77B2F397F}"/>
              </a:ext>
            </a:extLst>
          </p:cNvPr>
          <p:cNvSpPr/>
          <p:nvPr/>
        </p:nvSpPr>
        <p:spPr>
          <a:xfrm rot="2416634">
            <a:off x="9899068" y="2029067"/>
            <a:ext cx="300213" cy="3624296"/>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71CF68B-B180-44C3-840E-D653FBCA7C3F}"/>
              </a:ext>
            </a:extLst>
          </p:cNvPr>
          <p:cNvSpPr/>
          <p:nvPr/>
        </p:nvSpPr>
        <p:spPr>
          <a:xfrm>
            <a:off x="8060865" y="3235569"/>
            <a:ext cx="268805" cy="3005457"/>
          </a:xfrm>
          <a:prstGeom prst="rect">
            <a:avLst/>
          </a:prstGeom>
          <a:solidFill>
            <a:srgbClr val="FFFF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F1A35C1E-F2BF-4EB8-86E3-8A0967BE1E61}"/>
              </a:ext>
            </a:extLst>
          </p:cNvPr>
          <p:cNvPicPr>
            <a:picLocks noChangeAspect="1"/>
          </p:cNvPicPr>
          <p:nvPr/>
        </p:nvPicPr>
        <p:blipFill rotWithShape="1">
          <a:blip r:embed="rId4">
            <a:extLst>
              <a:ext uri="{28A0092B-C50C-407E-A947-70E740481C1C}">
                <a14:useLocalDpi xmlns:a14="http://schemas.microsoft.com/office/drawing/2010/main" val="0"/>
              </a:ext>
            </a:extLst>
          </a:blip>
          <a:srcRect l="13621" r="14389" b="2"/>
          <a:stretch/>
        </p:blipFill>
        <p:spPr>
          <a:xfrm>
            <a:off x="5819039" y="5233284"/>
            <a:ext cx="516690" cy="470097"/>
          </a:xfrm>
          <a:prstGeom prst="rect">
            <a:avLst/>
          </a:prstGeom>
        </p:spPr>
      </p:pic>
    </p:spTree>
    <p:extLst>
      <p:ext uri="{BB962C8B-B14F-4D97-AF65-F5344CB8AC3E}">
        <p14:creationId xmlns:p14="http://schemas.microsoft.com/office/powerpoint/2010/main" val="4146368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5057616" y="3429000"/>
            <a:ext cx="481013" cy="768814"/>
          </a:xfrm>
          <a:prstGeom prst="rect">
            <a:avLst/>
          </a:prstGeom>
        </p:spPr>
      </p:pic>
    </p:spTree>
    <p:extLst>
      <p:ext uri="{BB962C8B-B14F-4D97-AF65-F5344CB8AC3E}">
        <p14:creationId xmlns:p14="http://schemas.microsoft.com/office/powerpoint/2010/main" val="1621262435"/>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13 -0.01366 L -0.03633 -0.01574 L -0.04532 0.03009 L -0.02852 0.08981 L -0.02722 0.14491 L -0.04532 0.16805 L -0.06342 0.18403 L -0.04532 0.25764 L -0.04154 0.32199 L -0.04271 0.36805 " pathEditMode="relative" ptsTypes="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C85F-3213-44E0-A432-811F468097E8}"/>
              </a:ext>
            </a:extLst>
          </p:cNvPr>
          <p:cNvSpPr>
            <a:spLocks noGrp="1"/>
          </p:cNvSpPr>
          <p:nvPr>
            <p:ph type="title"/>
          </p:nvPr>
        </p:nvSpPr>
        <p:spPr>
          <a:xfrm rot="1661675">
            <a:off x="6253730" y="2149069"/>
            <a:ext cx="5797802" cy="2847348"/>
          </a:xfrm>
        </p:spPr>
        <p:txBody>
          <a:bodyPr>
            <a:noAutofit/>
          </a:bodyPr>
          <a:lstStyle/>
          <a:p>
            <a:r>
              <a:rPr lang="en-GB" sz="10000" dirty="0">
                <a:solidFill>
                  <a:schemeClr val="bg1"/>
                </a:solidFill>
                <a:latin typeface="Arial" panose="020B0604020202020204" pitchFamily="34" charset="0"/>
                <a:cs typeface="Arial" panose="020B0604020202020204" pitchFamily="34" charset="0"/>
              </a:rPr>
              <a:t>SOLVED!</a:t>
            </a:r>
            <a:br>
              <a:rPr lang="en-GB" sz="10000" dirty="0">
                <a:solidFill>
                  <a:schemeClr val="bg1"/>
                </a:solidFill>
                <a:latin typeface="Arial" panose="020B0604020202020204" pitchFamily="34" charset="0"/>
                <a:cs typeface="Arial" panose="020B0604020202020204" pitchFamily="34" charset="0"/>
              </a:rPr>
            </a:br>
            <a:r>
              <a:rPr lang="en-GB" sz="10000" dirty="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en-GB" sz="10000" dirty="0">
              <a:solidFill>
                <a:schemeClr val="bg1"/>
              </a:solidFill>
              <a:latin typeface="Arial" panose="020B0604020202020204" pitchFamily="34" charset="0"/>
              <a:cs typeface="Arial" panose="020B0604020202020204" pitchFamily="34" charset="0"/>
            </a:endParaRPr>
          </a:p>
        </p:txBody>
      </p:sp>
      <p:pic>
        <p:nvPicPr>
          <p:cNvPr id="5" name="Content Placeholder 4" descr="A picture containing text, clipart&#10;&#10;Description automatically generated">
            <a:extLst>
              <a:ext uri="{FF2B5EF4-FFF2-40B4-BE49-F238E27FC236}">
                <a16:creationId xmlns:a16="http://schemas.microsoft.com/office/drawing/2014/main" id="{1B7A0F2D-0ED2-48FF-A5AC-13339805DD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348" y="0"/>
            <a:ext cx="5784652" cy="6849270"/>
          </a:xfrm>
        </p:spPr>
      </p:pic>
      <p:pic>
        <p:nvPicPr>
          <p:cNvPr id="4" name="Picture 3">
            <a:extLst>
              <a:ext uri="{FF2B5EF4-FFF2-40B4-BE49-F238E27FC236}">
                <a16:creationId xmlns:a16="http://schemas.microsoft.com/office/drawing/2014/main" id="{F5F51165-9437-45AE-A163-5BBEF7EF7903}"/>
              </a:ext>
            </a:extLst>
          </p:cNvPr>
          <p:cNvPicPr>
            <a:picLocks noChangeAspect="1"/>
          </p:cNvPicPr>
          <p:nvPr/>
        </p:nvPicPr>
        <p:blipFill rotWithShape="1">
          <a:blip r:embed="rId3">
            <a:extLst>
              <a:ext uri="{28A0092B-C50C-407E-A947-70E740481C1C}">
                <a14:useLocalDpi xmlns:a14="http://schemas.microsoft.com/office/drawing/2010/main" val="0"/>
              </a:ext>
            </a:extLst>
          </a:blip>
          <a:srcRect l="13621" r="14389" b="2"/>
          <a:stretch/>
        </p:blipFill>
        <p:spPr>
          <a:xfrm rot="1912315">
            <a:off x="7336999" y="4641185"/>
            <a:ext cx="1392827" cy="1267228"/>
          </a:xfrm>
          <a:prstGeom prst="rect">
            <a:avLst/>
          </a:prstGeom>
        </p:spPr>
      </p:pic>
    </p:spTree>
    <p:extLst>
      <p:ext uri="{BB962C8B-B14F-4D97-AF65-F5344CB8AC3E}">
        <p14:creationId xmlns:p14="http://schemas.microsoft.com/office/powerpoint/2010/main" val="343443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FBB8030-DEB3-4DF6-89B2-C9C7F4CD6640}"/>
              </a:ext>
            </a:extLst>
          </p:cNvPr>
          <p:cNvSpPr>
            <a:spLocks noGrp="1"/>
          </p:cNvSpPr>
          <p:nvPr>
            <p:ph type="title"/>
          </p:nvPr>
        </p:nvSpPr>
        <p:spPr>
          <a:xfrm>
            <a:off x="2555631" y="529881"/>
            <a:ext cx="7080738" cy="3974124"/>
          </a:xfrm>
        </p:spPr>
        <p:txBody>
          <a:bodyPr vert="horz" lIns="91440" tIns="45720" rIns="91440" bIns="45720" rtlCol="0" anchor="ctr">
            <a:normAutofit fontScale="90000"/>
          </a:bodyPr>
          <a:lstStyle/>
          <a:p>
            <a:pPr algn="ctr"/>
            <a:br>
              <a:rPr lang="en-US" sz="3400" b="1" u="sng" dirty="0">
                <a:solidFill>
                  <a:schemeClr val="bg1">
                    <a:lumMod val="95000"/>
                    <a:lumOff val="5000"/>
                  </a:schemeClr>
                </a:solidFill>
                <a:latin typeface="Arial" panose="020B0604020202020204" pitchFamily="34" charset="0"/>
                <a:cs typeface="Arial" panose="020B0604020202020204" pitchFamily="34" charset="0"/>
              </a:rPr>
            </a:br>
            <a:r>
              <a:rPr lang="en-US" sz="3400" b="1" u="sng" dirty="0">
                <a:solidFill>
                  <a:schemeClr val="bg1">
                    <a:lumMod val="95000"/>
                    <a:lumOff val="5000"/>
                  </a:schemeClr>
                </a:solidFill>
                <a:latin typeface="Arial" panose="020B0604020202020204" pitchFamily="34" charset="0"/>
                <a:cs typeface="Arial" panose="020B0604020202020204" pitchFamily="34" charset="0"/>
              </a:rPr>
              <a:t>Reward One:</a:t>
            </a:r>
            <a:br>
              <a:rPr lang="en-US" sz="3400" b="1" u="sng" dirty="0">
                <a:solidFill>
                  <a:schemeClr val="bg1">
                    <a:lumMod val="95000"/>
                    <a:lumOff val="5000"/>
                  </a:schemeClr>
                </a:solidFill>
                <a:latin typeface="Arial" panose="020B0604020202020204" pitchFamily="34" charset="0"/>
                <a:cs typeface="Arial" panose="020B0604020202020204" pitchFamily="34" charset="0"/>
              </a:rPr>
            </a:br>
            <a:br>
              <a:rPr lang="en-US" sz="3400" b="1" u="sng" dirty="0">
                <a:solidFill>
                  <a:schemeClr val="bg1">
                    <a:lumMod val="95000"/>
                    <a:lumOff val="5000"/>
                  </a:schemeClr>
                </a:solidFill>
                <a:latin typeface="Arial" panose="020B0604020202020204" pitchFamily="34" charset="0"/>
                <a:cs typeface="Arial" panose="020B0604020202020204" pitchFamily="34" charset="0"/>
              </a:rPr>
            </a:br>
            <a:r>
              <a:rPr lang="en-US" sz="3400" b="1" u="sng" dirty="0">
                <a:solidFill>
                  <a:schemeClr val="bg1">
                    <a:lumMod val="95000"/>
                    <a:lumOff val="5000"/>
                  </a:schemeClr>
                </a:solidFill>
                <a:latin typeface="Arial" panose="020B0604020202020204" pitchFamily="34" charset="0"/>
                <a:cs typeface="Arial" panose="020B0604020202020204" pitchFamily="34" charset="0"/>
              </a:rPr>
              <a:t>Brownie Promise</a:t>
            </a:r>
            <a:br>
              <a:rPr lang="en-US" sz="3400" b="1" u="sng" dirty="0">
                <a:solidFill>
                  <a:schemeClr val="bg1">
                    <a:lumMod val="95000"/>
                    <a:lumOff val="5000"/>
                  </a:schemeClr>
                </a:solidFill>
                <a:latin typeface="Arial" panose="020B0604020202020204" pitchFamily="34" charset="0"/>
                <a:cs typeface="Arial" panose="020B0604020202020204" pitchFamily="34" charset="0"/>
              </a:rPr>
            </a:br>
            <a:br>
              <a:rPr lang="en-US" sz="1200" dirty="0">
                <a:solidFill>
                  <a:schemeClr val="bg1">
                    <a:lumMod val="95000"/>
                    <a:lumOff val="5000"/>
                  </a:schemeClr>
                </a:solidFill>
                <a:latin typeface="Arial" panose="020B0604020202020204" pitchFamily="34" charset="0"/>
                <a:cs typeface="Arial" panose="020B0604020202020204" pitchFamily="34" charset="0"/>
              </a:rPr>
            </a:br>
            <a:r>
              <a:rPr lang="en-US" sz="3400" dirty="0">
                <a:solidFill>
                  <a:schemeClr val="bg1">
                    <a:lumMod val="95000"/>
                    <a:lumOff val="5000"/>
                  </a:schemeClr>
                </a:solidFill>
                <a:latin typeface="Arial" panose="020B0604020202020204" pitchFamily="34" charset="0"/>
                <a:cs typeface="Arial" panose="020B0604020202020204" pitchFamily="34" charset="0"/>
              </a:rPr>
              <a:t>I promise that I will: </a:t>
            </a:r>
            <a:br>
              <a:rPr lang="en-US" sz="3400" dirty="0">
                <a:solidFill>
                  <a:schemeClr val="bg1">
                    <a:lumMod val="95000"/>
                    <a:lumOff val="5000"/>
                  </a:schemeClr>
                </a:solidFill>
                <a:latin typeface="Arial" panose="020B0604020202020204" pitchFamily="34" charset="0"/>
                <a:cs typeface="Arial" panose="020B0604020202020204" pitchFamily="34" charset="0"/>
              </a:rPr>
            </a:br>
            <a:r>
              <a:rPr lang="en-US" sz="3400" dirty="0">
                <a:solidFill>
                  <a:schemeClr val="bg1">
                    <a:lumMod val="95000"/>
                    <a:lumOff val="5000"/>
                  </a:schemeClr>
                </a:solidFill>
                <a:latin typeface="Arial" panose="020B0604020202020204" pitchFamily="34" charset="0"/>
                <a:cs typeface="Arial" panose="020B0604020202020204" pitchFamily="34" charset="0"/>
              </a:rPr>
              <a:t>do my best; </a:t>
            </a:r>
            <a:br>
              <a:rPr lang="en-US" sz="3400" dirty="0">
                <a:solidFill>
                  <a:schemeClr val="bg1">
                    <a:lumMod val="95000"/>
                    <a:lumOff val="5000"/>
                  </a:schemeClr>
                </a:solidFill>
                <a:latin typeface="Arial" panose="020B0604020202020204" pitchFamily="34" charset="0"/>
                <a:cs typeface="Arial" panose="020B0604020202020204" pitchFamily="34" charset="0"/>
              </a:rPr>
            </a:br>
            <a:r>
              <a:rPr lang="en-US" sz="3400" dirty="0">
                <a:solidFill>
                  <a:schemeClr val="bg1">
                    <a:lumMod val="95000"/>
                    <a:lumOff val="5000"/>
                  </a:schemeClr>
                </a:solidFill>
                <a:latin typeface="Arial" panose="020B0604020202020204" pitchFamily="34" charset="0"/>
                <a:cs typeface="Arial" panose="020B0604020202020204" pitchFamily="34" charset="0"/>
              </a:rPr>
              <a:t>to be true to myself and develop my beliefs; </a:t>
            </a:r>
            <a:br>
              <a:rPr lang="en-US" sz="3400" dirty="0">
                <a:solidFill>
                  <a:schemeClr val="bg1">
                    <a:lumMod val="95000"/>
                    <a:lumOff val="5000"/>
                  </a:schemeClr>
                </a:solidFill>
                <a:latin typeface="Arial" panose="020B0604020202020204" pitchFamily="34" charset="0"/>
                <a:cs typeface="Arial" panose="020B0604020202020204" pitchFamily="34" charset="0"/>
              </a:rPr>
            </a:br>
            <a:r>
              <a:rPr lang="en-US" sz="3400" dirty="0">
                <a:solidFill>
                  <a:schemeClr val="bg1">
                    <a:lumMod val="95000"/>
                    <a:lumOff val="5000"/>
                  </a:schemeClr>
                </a:solidFill>
                <a:latin typeface="Arial" panose="020B0604020202020204" pitchFamily="34" charset="0"/>
                <a:cs typeface="Arial" panose="020B0604020202020204" pitchFamily="34" charset="0"/>
              </a:rPr>
              <a:t>to serve the Queen and my community; </a:t>
            </a:r>
            <a:br>
              <a:rPr lang="en-US" sz="3400" dirty="0">
                <a:solidFill>
                  <a:schemeClr val="bg1">
                    <a:lumMod val="95000"/>
                    <a:lumOff val="5000"/>
                  </a:schemeClr>
                </a:solidFill>
                <a:latin typeface="Arial" panose="020B0604020202020204" pitchFamily="34" charset="0"/>
                <a:cs typeface="Arial" panose="020B0604020202020204" pitchFamily="34" charset="0"/>
              </a:rPr>
            </a:br>
            <a:r>
              <a:rPr lang="en-US" sz="3400" dirty="0">
                <a:solidFill>
                  <a:schemeClr val="bg1">
                    <a:lumMod val="95000"/>
                    <a:lumOff val="5000"/>
                  </a:schemeClr>
                </a:solidFill>
                <a:latin typeface="Arial" panose="020B0604020202020204" pitchFamily="34" charset="0"/>
                <a:cs typeface="Arial" panose="020B0604020202020204" pitchFamily="34" charset="0"/>
              </a:rPr>
              <a:t>to help other people; and </a:t>
            </a:r>
            <a:br>
              <a:rPr lang="en-US" sz="3400" dirty="0">
                <a:solidFill>
                  <a:schemeClr val="bg1">
                    <a:lumMod val="95000"/>
                    <a:lumOff val="5000"/>
                  </a:schemeClr>
                </a:solidFill>
                <a:latin typeface="Arial" panose="020B0604020202020204" pitchFamily="34" charset="0"/>
                <a:cs typeface="Arial" panose="020B0604020202020204" pitchFamily="34" charset="0"/>
              </a:rPr>
            </a:br>
            <a:r>
              <a:rPr lang="en-US" sz="3400" dirty="0">
                <a:solidFill>
                  <a:schemeClr val="bg1">
                    <a:lumMod val="95000"/>
                    <a:lumOff val="5000"/>
                  </a:schemeClr>
                </a:solidFill>
                <a:latin typeface="Arial" panose="020B0604020202020204" pitchFamily="34" charset="0"/>
                <a:cs typeface="Arial" panose="020B0604020202020204" pitchFamily="34" charset="0"/>
              </a:rPr>
              <a:t>to keep the Brownie Guide law.</a:t>
            </a:r>
          </a:p>
        </p:txBody>
      </p:sp>
      <p:pic>
        <p:nvPicPr>
          <p:cNvPr id="10" name="Picture 9" descr="Icon&#10;&#10;Description automatically generated">
            <a:extLst>
              <a:ext uri="{FF2B5EF4-FFF2-40B4-BE49-F238E27FC236}">
                <a16:creationId xmlns:a16="http://schemas.microsoft.com/office/drawing/2014/main" id="{161AE79F-D4D1-4452-8F82-BF8DC7662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5416062"/>
            <a:ext cx="1219200" cy="1219200"/>
          </a:xfrm>
          <a:prstGeom prst="rect">
            <a:avLst/>
          </a:prstGeom>
        </p:spPr>
      </p:pic>
    </p:spTree>
    <p:extLst>
      <p:ext uri="{BB962C8B-B14F-4D97-AF65-F5344CB8AC3E}">
        <p14:creationId xmlns:p14="http://schemas.microsoft.com/office/powerpoint/2010/main" val="194733846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BB8030-DEB3-4DF6-89B2-C9C7F4CD6640}"/>
              </a:ext>
            </a:extLst>
          </p:cNvPr>
          <p:cNvSpPr>
            <a:spLocks noGrp="1"/>
          </p:cNvSpPr>
          <p:nvPr>
            <p:ph type="title"/>
          </p:nvPr>
        </p:nvSpPr>
        <p:spPr>
          <a:xfrm>
            <a:off x="2555631" y="586152"/>
            <a:ext cx="7080738" cy="3974124"/>
          </a:xfrm>
        </p:spPr>
        <p:txBody>
          <a:bodyPr vert="horz" lIns="91440" tIns="45720" rIns="91440" bIns="45720" rtlCol="0" anchor="ctr">
            <a:normAutofit/>
          </a:bodyPr>
          <a:lstStyle/>
          <a:p>
            <a:pPr algn="ctr"/>
            <a:r>
              <a:rPr lang="en-US" sz="3400" b="1" u="sng" dirty="0">
                <a:solidFill>
                  <a:schemeClr val="bg1">
                    <a:lumMod val="95000"/>
                    <a:lumOff val="5000"/>
                  </a:schemeClr>
                </a:solidFill>
                <a:latin typeface="Arial" panose="020B0604020202020204" pitchFamily="34" charset="0"/>
                <a:cs typeface="Arial" panose="020B0604020202020204" pitchFamily="34" charset="0"/>
              </a:rPr>
              <a:t>Reward Two:</a:t>
            </a:r>
            <a:br>
              <a:rPr lang="en-US" sz="3400" b="1" u="sng" dirty="0">
                <a:solidFill>
                  <a:schemeClr val="bg1">
                    <a:lumMod val="95000"/>
                    <a:lumOff val="5000"/>
                  </a:schemeClr>
                </a:solidFill>
                <a:latin typeface="Arial" panose="020B0604020202020204" pitchFamily="34" charset="0"/>
                <a:cs typeface="Arial" panose="020B0604020202020204" pitchFamily="34" charset="0"/>
              </a:rPr>
            </a:br>
            <a:br>
              <a:rPr lang="en-US" sz="3400" b="1" u="sng" dirty="0">
                <a:solidFill>
                  <a:schemeClr val="bg1">
                    <a:lumMod val="95000"/>
                    <a:lumOff val="5000"/>
                  </a:schemeClr>
                </a:solidFill>
                <a:latin typeface="Arial" panose="020B0604020202020204" pitchFamily="34" charset="0"/>
                <a:cs typeface="Arial" panose="020B0604020202020204" pitchFamily="34" charset="0"/>
              </a:rPr>
            </a:br>
            <a:r>
              <a:rPr lang="en-US" sz="3400" b="1" u="sng" dirty="0">
                <a:solidFill>
                  <a:schemeClr val="bg1">
                    <a:lumMod val="95000"/>
                    <a:lumOff val="5000"/>
                  </a:schemeClr>
                </a:solidFill>
                <a:latin typeface="Arial" panose="020B0604020202020204" pitchFamily="34" charset="0"/>
                <a:cs typeface="Arial" panose="020B0604020202020204" pitchFamily="34" charset="0"/>
              </a:rPr>
              <a:t>Brownie Law</a:t>
            </a:r>
            <a:br>
              <a:rPr lang="en-US" sz="3400" b="1" u="sng" dirty="0">
                <a:solidFill>
                  <a:schemeClr val="bg1">
                    <a:lumMod val="95000"/>
                    <a:lumOff val="5000"/>
                  </a:schemeClr>
                </a:solidFill>
                <a:latin typeface="Arial" panose="020B0604020202020204" pitchFamily="34" charset="0"/>
                <a:cs typeface="Arial" panose="020B0604020202020204" pitchFamily="34" charset="0"/>
              </a:rPr>
            </a:br>
            <a:br>
              <a:rPr lang="en-US" sz="1200" dirty="0">
                <a:solidFill>
                  <a:schemeClr val="bg1">
                    <a:lumMod val="95000"/>
                    <a:lumOff val="5000"/>
                  </a:schemeClr>
                </a:solidFill>
                <a:latin typeface="Arial" panose="020B0604020202020204" pitchFamily="34" charset="0"/>
                <a:cs typeface="Arial" panose="020B0604020202020204" pitchFamily="34" charset="0"/>
              </a:rPr>
            </a:br>
            <a:r>
              <a:rPr lang="en-US" sz="3400" dirty="0">
                <a:solidFill>
                  <a:schemeClr val="bg1">
                    <a:lumMod val="95000"/>
                    <a:lumOff val="5000"/>
                  </a:schemeClr>
                </a:solidFill>
                <a:latin typeface="Arial" panose="020B0604020202020204" pitchFamily="34" charset="0"/>
                <a:cs typeface="Arial" panose="020B0604020202020204" pitchFamily="34" charset="0"/>
              </a:rPr>
              <a:t>A Brownie Guide thinks of others before herself and does a good turn every day.</a:t>
            </a:r>
          </a:p>
        </p:txBody>
      </p:sp>
      <p:pic>
        <p:nvPicPr>
          <p:cNvPr id="10" name="Picture 9" descr="Icon&#10;&#10;Description automatically generated">
            <a:extLst>
              <a:ext uri="{FF2B5EF4-FFF2-40B4-BE49-F238E27FC236}">
                <a16:creationId xmlns:a16="http://schemas.microsoft.com/office/drawing/2014/main" id="{161AE79F-D4D1-4452-8F82-BF8DC7662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5416062"/>
            <a:ext cx="1219200" cy="1219200"/>
          </a:xfrm>
          <a:prstGeom prst="rect">
            <a:avLst/>
          </a:prstGeom>
        </p:spPr>
      </p:pic>
    </p:spTree>
    <p:extLst>
      <p:ext uri="{BB962C8B-B14F-4D97-AF65-F5344CB8AC3E}">
        <p14:creationId xmlns:p14="http://schemas.microsoft.com/office/powerpoint/2010/main" val="151877696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BB8030-DEB3-4DF6-89B2-C9C7F4CD6640}"/>
              </a:ext>
            </a:extLst>
          </p:cNvPr>
          <p:cNvSpPr>
            <a:spLocks noGrp="1"/>
          </p:cNvSpPr>
          <p:nvPr>
            <p:ph type="title"/>
          </p:nvPr>
        </p:nvSpPr>
        <p:spPr>
          <a:xfrm>
            <a:off x="2555631" y="222738"/>
            <a:ext cx="7080738" cy="2139462"/>
          </a:xfrm>
        </p:spPr>
        <p:txBody>
          <a:bodyPr vert="horz" lIns="91440" tIns="45720" rIns="91440" bIns="45720" rtlCol="0" anchor="ctr">
            <a:normAutofit/>
          </a:bodyPr>
          <a:lstStyle/>
          <a:p>
            <a:pPr algn="ctr"/>
            <a:r>
              <a:rPr lang="en-US" sz="3400" b="1" u="sng" dirty="0">
                <a:solidFill>
                  <a:schemeClr val="bg1">
                    <a:lumMod val="95000"/>
                    <a:lumOff val="5000"/>
                  </a:schemeClr>
                </a:solidFill>
                <a:latin typeface="Arial" panose="020B0604020202020204" pitchFamily="34" charset="0"/>
                <a:cs typeface="Arial" panose="020B0604020202020204" pitchFamily="34" charset="0"/>
              </a:rPr>
              <a:t>Reward Three:</a:t>
            </a:r>
            <a:br>
              <a:rPr lang="en-US" sz="3400" b="1" u="sng" dirty="0">
                <a:solidFill>
                  <a:schemeClr val="bg1">
                    <a:lumMod val="95000"/>
                    <a:lumOff val="5000"/>
                  </a:schemeClr>
                </a:solidFill>
                <a:latin typeface="Arial" panose="020B0604020202020204" pitchFamily="34" charset="0"/>
                <a:cs typeface="Arial" panose="020B0604020202020204" pitchFamily="34" charset="0"/>
              </a:rPr>
            </a:br>
            <a:br>
              <a:rPr lang="en-US" sz="1200" b="1" u="sng" dirty="0">
                <a:solidFill>
                  <a:schemeClr val="bg1">
                    <a:lumMod val="95000"/>
                    <a:lumOff val="5000"/>
                  </a:schemeClr>
                </a:solidFill>
                <a:latin typeface="Arial" panose="020B0604020202020204" pitchFamily="34" charset="0"/>
                <a:cs typeface="Arial" panose="020B0604020202020204" pitchFamily="34" charset="0"/>
              </a:rPr>
            </a:br>
            <a:r>
              <a:rPr lang="en-US" sz="3400" b="1" u="sng" dirty="0">
                <a:solidFill>
                  <a:schemeClr val="bg1">
                    <a:lumMod val="95000"/>
                    <a:lumOff val="5000"/>
                  </a:schemeClr>
                </a:solidFill>
                <a:latin typeface="Arial" panose="020B0604020202020204" pitchFamily="34" charset="0"/>
                <a:cs typeface="Arial" panose="020B0604020202020204" pitchFamily="34" charset="0"/>
              </a:rPr>
              <a:t>(Virtual) Promise Party</a:t>
            </a:r>
            <a:br>
              <a:rPr lang="en-US" sz="3400" b="1" u="sng" dirty="0">
                <a:solidFill>
                  <a:schemeClr val="bg1">
                    <a:lumMod val="95000"/>
                    <a:lumOff val="5000"/>
                  </a:schemeClr>
                </a:solidFill>
                <a:latin typeface="Arial" panose="020B0604020202020204" pitchFamily="34" charset="0"/>
                <a:cs typeface="Arial" panose="020B0604020202020204" pitchFamily="34" charset="0"/>
              </a:rPr>
            </a:br>
            <a:br>
              <a:rPr lang="en-US" sz="1200" dirty="0">
                <a:solidFill>
                  <a:schemeClr val="bg1">
                    <a:lumMod val="95000"/>
                    <a:lumOff val="5000"/>
                  </a:schemeClr>
                </a:solidFill>
                <a:latin typeface="Arial" panose="020B0604020202020204" pitchFamily="34" charset="0"/>
                <a:cs typeface="Arial" panose="020B0604020202020204" pitchFamily="34" charset="0"/>
              </a:rPr>
            </a:br>
            <a:endParaRPr lang="en-US" sz="3400" dirty="0">
              <a:solidFill>
                <a:schemeClr val="bg1">
                  <a:lumMod val="95000"/>
                  <a:lumOff val="5000"/>
                </a:schemeClr>
              </a:solidFill>
              <a:latin typeface="Arial" panose="020B060402020202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161AE79F-D4D1-4452-8F82-BF8DC76621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5416062"/>
            <a:ext cx="1219200" cy="1219200"/>
          </a:xfrm>
          <a:prstGeom prst="rect">
            <a:avLst/>
          </a:prstGeom>
        </p:spPr>
      </p:pic>
      <p:pic>
        <p:nvPicPr>
          <p:cNvPr id="3" name="Celebration (Kool and The Gang) Playing For Change Song Around The World">
            <a:hlinkClick r:id="" action="ppaction://media"/>
            <a:extLst>
              <a:ext uri="{FF2B5EF4-FFF2-40B4-BE49-F238E27FC236}">
                <a16:creationId xmlns:a16="http://schemas.microsoft.com/office/drawing/2014/main" id="{B45211D9-1871-48EB-9D45-849ADB99FF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1714500"/>
            <a:ext cx="6096000" cy="3429000"/>
          </a:xfrm>
          <a:prstGeom prst="rect">
            <a:avLst/>
          </a:prstGeom>
        </p:spPr>
      </p:pic>
    </p:spTree>
    <p:extLst>
      <p:ext uri="{BB962C8B-B14F-4D97-AF65-F5344CB8AC3E}">
        <p14:creationId xmlns:p14="http://schemas.microsoft.com/office/powerpoint/2010/main" val="1579775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FECD-D0A2-4A25-B14E-835720C4652F}"/>
              </a:ext>
            </a:extLst>
          </p:cNvPr>
          <p:cNvSpPr>
            <a:spLocks noGrp="1"/>
          </p:cNvSpPr>
          <p:nvPr>
            <p:ph type="title"/>
          </p:nvPr>
        </p:nvSpPr>
        <p:spPr>
          <a:xfrm>
            <a:off x="838200" y="110292"/>
            <a:ext cx="10515600" cy="729157"/>
          </a:xfrm>
        </p:spPr>
        <p:txBody>
          <a:bodyPr/>
          <a:lstStyle/>
          <a:p>
            <a:pPr algn="ctr"/>
            <a:r>
              <a:rPr lang="en-GB" dirty="0">
                <a:latin typeface="Arial" panose="020B0604020202020204" pitchFamily="34" charset="0"/>
                <a:cs typeface="Arial" panose="020B0604020202020204" pitchFamily="34" charset="0"/>
              </a:rPr>
              <a:t>Thanks to…</a:t>
            </a:r>
          </a:p>
        </p:txBody>
      </p:sp>
      <p:sp>
        <p:nvSpPr>
          <p:cNvPr id="3" name="Content Placeholder 2">
            <a:extLst>
              <a:ext uri="{FF2B5EF4-FFF2-40B4-BE49-F238E27FC236}">
                <a16:creationId xmlns:a16="http://schemas.microsoft.com/office/drawing/2014/main" id="{D431BEB0-6534-4DA2-9A53-2FC7AE417EC7}"/>
              </a:ext>
            </a:extLst>
          </p:cNvPr>
          <p:cNvSpPr>
            <a:spLocks noGrp="1"/>
          </p:cNvSpPr>
          <p:nvPr>
            <p:ph idx="1"/>
          </p:nvPr>
        </p:nvSpPr>
        <p:spPr>
          <a:xfrm>
            <a:off x="264826" y="1051447"/>
            <a:ext cx="11662348" cy="5696261"/>
          </a:xfrm>
        </p:spPr>
        <p:txBody>
          <a:bodyPr>
            <a:normAutofit fontScale="85000" lnSpcReduction="20000"/>
          </a:bodyPr>
          <a:lstStyle/>
          <a:p>
            <a:pPr marL="0" indent="0">
              <a:buNone/>
            </a:pPr>
            <a:r>
              <a:rPr lang="en-GB" dirty="0"/>
              <a:t>1</a:t>
            </a:r>
            <a:r>
              <a:rPr lang="en-GB" baseline="30000" dirty="0"/>
              <a:t>st</a:t>
            </a:r>
            <a:r>
              <a:rPr lang="en-GB" dirty="0"/>
              <a:t> </a:t>
            </a:r>
            <a:r>
              <a:rPr lang="en-GB" dirty="0" err="1"/>
              <a:t>Netley</a:t>
            </a:r>
            <a:r>
              <a:rPr lang="en-GB" dirty="0"/>
              <a:t> Marsh Brownies for the mini Brownie: </a:t>
            </a:r>
            <a:r>
              <a:rPr lang="en-GB" dirty="0">
                <a:hlinkClick r:id="rId2"/>
              </a:rPr>
              <a:t>http://1stnetleymarshbrownies.btck.co.uk/TheBrowniePromise</a:t>
            </a:r>
            <a:endParaRPr lang="en-GB" dirty="0"/>
          </a:p>
          <a:p>
            <a:pPr marL="0" indent="0">
              <a:buNone/>
            </a:pPr>
            <a:r>
              <a:rPr lang="en-GB" dirty="0"/>
              <a:t>Griffin’s Peak for the map of the forest:</a:t>
            </a:r>
            <a:br>
              <a:rPr lang="en-GB" dirty="0"/>
            </a:br>
            <a:r>
              <a:rPr lang="en-GB" dirty="0">
                <a:hlinkClick r:id="rId3"/>
              </a:rPr>
              <a:t>https://www.reddit.com/r/battlemaps/comments/90hvei/griffins_peak_a_fantasy_forest_map/</a:t>
            </a:r>
            <a:r>
              <a:rPr lang="en-GB" dirty="0"/>
              <a:t> </a:t>
            </a:r>
          </a:p>
          <a:p>
            <a:pPr marL="0" indent="0">
              <a:buNone/>
            </a:pPr>
            <a:r>
              <a:rPr lang="en-GB" dirty="0"/>
              <a:t>Adam </a:t>
            </a:r>
            <a:r>
              <a:rPr lang="en-GB" dirty="0" err="1"/>
              <a:t>Eschborn</a:t>
            </a:r>
            <a:r>
              <a:rPr lang="en-GB" dirty="0"/>
              <a:t> for the 3-minute timer:</a:t>
            </a:r>
            <a:br>
              <a:rPr lang="en-GB" dirty="0"/>
            </a:br>
            <a:r>
              <a:rPr lang="en-GB" dirty="0">
                <a:hlinkClick r:id="rId4"/>
              </a:rPr>
              <a:t>https://www.youtube.com/watch?v=iHdviZkM7S4</a:t>
            </a:r>
            <a:endParaRPr lang="en-GB" dirty="0"/>
          </a:p>
          <a:p>
            <a:pPr marL="0" indent="0">
              <a:buNone/>
            </a:pPr>
            <a:r>
              <a:rPr lang="en-GB" dirty="0"/>
              <a:t>Epic Moments for the 1-minute timer: </a:t>
            </a:r>
            <a:r>
              <a:rPr lang="en-GB" dirty="0">
                <a:hlinkClick r:id="rId5"/>
              </a:rPr>
              <a:t>https://www.youtube.com/watch?v=r9jQBN4Dfug</a:t>
            </a:r>
            <a:endParaRPr lang="en-GB" dirty="0"/>
          </a:p>
          <a:p>
            <a:pPr marL="0" indent="0">
              <a:buNone/>
            </a:pPr>
            <a:r>
              <a:rPr lang="en-GB" dirty="0"/>
              <a:t>Lucy Barker for the animated Brownie story:</a:t>
            </a:r>
            <a:br>
              <a:rPr lang="en-GB" dirty="0"/>
            </a:br>
            <a:r>
              <a:rPr lang="en-GB" dirty="0">
                <a:hlinkClick r:id="rId6"/>
              </a:rPr>
              <a:t>https://lucyscolouredpencils.wordpress.com/2014/08/17/the-brownie-story/#jp-carousel-99</a:t>
            </a:r>
            <a:r>
              <a:rPr lang="en-GB" dirty="0"/>
              <a:t> </a:t>
            </a:r>
          </a:p>
          <a:p>
            <a:pPr marL="0" indent="0">
              <a:buNone/>
            </a:pPr>
            <a:r>
              <a:rPr lang="en-GB" dirty="0"/>
              <a:t>2</a:t>
            </a:r>
            <a:r>
              <a:rPr lang="en-GB" baseline="30000" dirty="0"/>
              <a:t>nd</a:t>
            </a:r>
            <a:r>
              <a:rPr lang="en-GB" dirty="0"/>
              <a:t> Kingsbridge Guides for the Promise </a:t>
            </a:r>
            <a:r>
              <a:rPr lang="en-GB" dirty="0" err="1"/>
              <a:t>Flextangle</a:t>
            </a:r>
            <a:r>
              <a:rPr lang="en-GB" dirty="0"/>
              <a:t>: </a:t>
            </a:r>
            <a:r>
              <a:rPr lang="en-GB" dirty="0">
                <a:hlinkClick r:id="rId7"/>
              </a:rPr>
              <a:t>http://2ndkingsbridgeguides.org.uk/promise-and-law-resources/4582046636</a:t>
            </a:r>
            <a:r>
              <a:rPr lang="en-GB" dirty="0"/>
              <a:t> </a:t>
            </a:r>
          </a:p>
          <a:p>
            <a:pPr marL="0" indent="0">
              <a:buNone/>
            </a:pPr>
            <a:r>
              <a:rPr lang="en-GB" dirty="0"/>
              <a:t>Twinkle Owl for the Brownies Mission Promise Challenge:</a:t>
            </a:r>
            <a:br>
              <a:rPr lang="en-GB" dirty="0"/>
            </a:br>
            <a:r>
              <a:rPr lang="en-GB" dirty="0">
                <a:hlinkClick r:id="rId8"/>
              </a:rPr>
              <a:t>http://talesfromtwinkleowl.weebly.com/mission-promise-brownies.html</a:t>
            </a:r>
            <a:endParaRPr lang="en-GB" dirty="0"/>
          </a:p>
          <a:p>
            <a:pPr marL="0" indent="0">
              <a:buNone/>
            </a:pPr>
            <a:r>
              <a:rPr lang="en-GB" dirty="0"/>
              <a:t>Celebration (Kool and the Gang) for the celebration video:</a:t>
            </a:r>
          </a:p>
          <a:p>
            <a:pPr marL="0" indent="0">
              <a:buNone/>
            </a:pPr>
            <a:r>
              <a:rPr lang="en-GB" dirty="0">
                <a:hlinkClick r:id="rId9"/>
              </a:rPr>
              <a:t>https://www.youtube.com/watch?v=8Lu41LulQos</a:t>
            </a:r>
            <a:r>
              <a:rPr lang="en-GB" dirty="0"/>
              <a:t> </a:t>
            </a:r>
          </a:p>
        </p:txBody>
      </p:sp>
    </p:spTree>
    <p:extLst>
      <p:ext uri="{BB962C8B-B14F-4D97-AF65-F5344CB8AC3E}">
        <p14:creationId xmlns:p14="http://schemas.microsoft.com/office/powerpoint/2010/main" val="383716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r>
              <a:rPr lang="en-GB" sz="2400" b="1" dirty="0">
                <a:latin typeface="Arial" panose="020B0604020202020204" pitchFamily="34" charset="0"/>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3701782" y="623888"/>
            <a:ext cx="481013" cy="768814"/>
          </a:xfrm>
          <a:prstGeom prst="rect">
            <a:avLst/>
          </a:prstGeom>
        </p:spPr>
      </p:pic>
    </p:spTree>
    <p:extLst>
      <p:ext uri="{BB962C8B-B14F-4D97-AF65-F5344CB8AC3E}">
        <p14:creationId xmlns:p14="http://schemas.microsoft.com/office/powerpoint/2010/main" val="85419953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70833E-6 -7.40741E-7 L 0.09896 0.05602 " pathEditMode="relative" rAng="0" ptsTypes="AA">
                                      <p:cBhvr>
                                        <p:cTn id="6" dur="2000" fill="hold"/>
                                        <p:tgtEl>
                                          <p:spTgt spid="8"/>
                                        </p:tgtEl>
                                        <p:attrNameLst>
                                          <p:attrName>ppt_x</p:attrName>
                                          <p:attrName>ppt_y</p:attrName>
                                        </p:attrNameLst>
                                      </p:cBhvr>
                                      <p:rCtr x="4948" y="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C7096F-5855-426F-9EA8-CFC2087BE8E3}"/>
              </a:ext>
            </a:extLst>
          </p:cNvPr>
          <p:cNvSpPr>
            <a:spLocks noGrp="1"/>
          </p:cNvSpPr>
          <p:nvPr>
            <p:ph type="title"/>
          </p:nvPr>
        </p:nvSpPr>
        <p:spPr>
          <a:xfrm>
            <a:off x="273440" y="2074984"/>
            <a:ext cx="4129748" cy="4312919"/>
          </a:xfrm>
          <a:noFill/>
        </p:spPr>
        <p:txBody>
          <a:bodyPr vert="horz" lIns="91440" tIns="45720" rIns="91440" bIns="45720" rtlCol="0" anchor="b">
            <a:noAutofit/>
          </a:bodyPr>
          <a:lstStyle/>
          <a:p>
            <a:r>
              <a:rPr lang="en-US" sz="3200" dirty="0">
                <a:solidFill>
                  <a:schemeClr val="bg1"/>
                </a:solidFill>
                <a:latin typeface="Arial" panose="020B0604020202020204" pitchFamily="34" charset="0"/>
                <a:cs typeface="Arial" panose="020B0604020202020204" pitchFamily="34" charset="0"/>
              </a:rPr>
              <a:t>Brownies, your challenge is simple. You need to work your way through the Brownie story to get to the end.  </a:t>
            </a:r>
            <a:br>
              <a:rPr lang="en-US" sz="3200" dirty="0">
                <a:solidFill>
                  <a:schemeClr val="bg1"/>
                </a:solidFill>
                <a:latin typeface="Arial" panose="020B0604020202020204" pitchFamily="34" charset="0"/>
                <a:cs typeface="Arial" panose="020B0604020202020204" pitchFamily="34" charset="0"/>
              </a:rPr>
            </a:br>
            <a:br>
              <a:rPr lang="en-US" sz="3200"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You do this by completing puzzles and thinking about what it means to be a Brownie. You need to work together and help each other.</a:t>
            </a:r>
          </a:p>
        </p:txBody>
      </p:sp>
      <p:pic>
        <p:nvPicPr>
          <p:cNvPr id="4" name="Picture 3">
            <a:extLst>
              <a:ext uri="{FF2B5EF4-FFF2-40B4-BE49-F238E27FC236}">
                <a16:creationId xmlns:a16="http://schemas.microsoft.com/office/drawing/2014/main" id="{D059ECCD-6A5A-4A63-8918-F0B7237A2232}"/>
              </a:ext>
            </a:extLst>
          </p:cNvPr>
          <p:cNvPicPr>
            <a:picLocks noChangeAspect="1"/>
          </p:cNvPicPr>
          <p:nvPr/>
        </p:nvPicPr>
        <p:blipFill>
          <a:blip r:embed="rId2"/>
          <a:stretch>
            <a:fillRect/>
          </a:stretch>
        </p:blipFill>
        <p:spPr>
          <a:xfrm>
            <a:off x="4624193" y="0"/>
            <a:ext cx="7567808" cy="6858000"/>
          </a:xfrm>
          <a:prstGeom prst="rect">
            <a:avLst/>
          </a:prstGeom>
        </p:spPr>
      </p:pic>
      <p:pic>
        <p:nvPicPr>
          <p:cNvPr id="5" name="Picture 4">
            <a:extLst>
              <a:ext uri="{FF2B5EF4-FFF2-40B4-BE49-F238E27FC236}">
                <a16:creationId xmlns:a16="http://schemas.microsoft.com/office/drawing/2014/main" id="{FC77E773-0BF6-4563-A95C-2483069FB0E7}"/>
              </a:ext>
            </a:extLst>
          </p:cNvPr>
          <p:cNvPicPr>
            <a:picLocks noChangeAspect="1"/>
          </p:cNvPicPr>
          <p:nvPr/>
        </p:nvPicPr>
        <p:blipFill rotWithShape="1">
          <a:blip r:embed="rId3">
            <a:extLst>
              <a:ext uri="{28A0092B-C50C-407E-A947-70E740481C1C}">
                <a14:useLocalDpi xmlns:a14="http://schemas.microsoft.com/office/drawing/2010/main" val="0"/>
              </a:ext>
            </a:extLst>
          </a:blip>
          <a:srcRect l="13621" r="14389" b="2"/>
          <a:stretch/>
        </p:blipFill>
        <p:spPr>
          <a:xfrm>
            <a:off x="11675311" y="6387902"/>
            <a:ext cx="516690" cy="470097"/>
          </a:xfrm>
          <a:prstGeom prst="rect">
            <a:avLst/>
          </a:prstGeom>
        </p:spPr>
      </p:pic>
    </p:spTree>
    <p:extLst>
      <p:ext uri="{BB962C8B-B14F-4D97-AF65-F5344CB8AC3E}">
        <p14:creationId xmlns:p14="http://schemas.microsoft.com/office/powerpoint/2010/main" val="450318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4710775" y="954964"/>
            <a:ext cx="481013" cy="768814"/>
          </a:xfrm>
          <a:prstGeom prst="rect">
            <a:avLst/>
          </a:prstGeom>
        </p:spPr>
      </p:pic>
    </p:spTree>
    <p:extLst>
      <p:ext uri="{BB962C8B-B14F-4D97-AF65-F5344CB8AC3E}">
        <p14:creationId xmlns:p14="http://schemas.microsoft.com/office/powerpoint/2010/main" val="311855498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0 L 0 0.25 E" pathEditMode="relative" ptsTypes="">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78482E-2582-4888-853E-7C6690E696B7}"/>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2800" kern="1200">
                <a:solidFill>
                  <a:srgbClr val="FFFFFF"/>
                </a:solidFill>
                <a:latin typeface="+mj-lt"/>
                <a:ea typeface="+mj-ea"/>
                <a:cs typeface="+mj-cs"/>
              </a:rPr>
              <a:t>Order the pictures &amp; tell the Brownie story</a:t>
            </a:r>
          </a:p>
        </p:txBody>
      </p:sp>
      <p:pic>
        <p:nvPicPr>
          <p:cNvPr id="6" name="Picture 5">
            <a:extLst>
              <a:ext uri="{FF2B5EF4-FFF2-40B4-BE49-F238E27FC236}">
                <a16:creationId xmlns:a16="http://schemas.microsoft.com/office/drawing/2014/main" id="{996F0161-45A5-40BE-8FF6-4D467FAFA1A9}"/>
              </a:ext>
            </a:extLst>
          </p:cNvPr>
          <p:cNvPicPr>
            <a:picLocks noChangeAspect="1"/>
          </p:cNvPicPr>
          <p:nvPr/>
        </p:nvPicPr>
        <p:blipFill rotWithShape="1">
          <a:blip r:embed="rId2"/>
          <a:srcRect t="13748" r="-5" b="15401"/>
          <a:stretch/>
        </p:blipFill>
        <p:spPr>
          <a:xfrm>
            <a:off x="317636" y="321734"/>
            <a:ext cx="3797570" cy="2010551"/>
          </a:xfrm>
          <a:prstGeom prst="rect">
            <a:avLst/>
          </a:prstGeom>
        </p:spPr>
      </p:pic>
      <p:pic>
        <p:nvPicPr>
          <p:cNvPr id="12" name="Picture 11">
            <a:extLst>
              <a:ext uri="{FF2B5EF4-FFF2-40B4-BE49-F238E27FC236}">
                <a16:creationId xmlns:a16="http://schemas.microsoft.com/office/drawing/2014/main" id="{4E6E8D54-A874-4778-BE0C-1303B9DDB991}"/>
              </a:ext>
            </a:extLst>
          </p:cNvPr>
          <p:cNvPicPr>
            <a:picLocks noChangeAspect="1"/>
          </p:cNvPicPr>
          <p:nvPr/>
        </p:nvPicPr>
        <p:blipFill rotWithShape="1">
          <a:blip r:embed="rId3"/>
          <a:srcRect t="20984" r="3" b="20420"/>
          <a:stretch/>
        </p:blipFill>
        <p:spPr>
          <a:xfrm>
            <a:off x="8086176" y="321733"/>
            <a:ext cx="3797984" cy="2010552"/>
          </a:xfrm>
          <a:prstGeom prst="rect">
            <a:avLst/>
          </a:prstGeom>
        </p:spPr>
      </p:pic>
      <p:pic>
        <p:nvPicPr>
          <p:cNvPr id="14" name="Picture 13">
            <a:extLst>
              <a:ext uri="{FF2B5EF4-FFF2-40B4-BE49-F238E27FC236}">
                <a16:creationId xmlns:a16="http://schemas.microsoft.com/office/drawing/2014/main" id="{059A631E-B06E-4694-8F2F-B3455CC809F0}"/>
              </a:ext>
            </a:extLst>
          </p:cNvPr>
          <p:cNvPicPr>
            <a:picLocks noChangeAspect="1"/>
          </p:cNvPicPr>
          <p:nvPr/>
        </p:nvPicPr>
        <p:blipFill rotWithShape="1">
          <a:blip r:embed="rId4"/>
          <a:srcRect t="31836" r="-2" b="7834"/>
          <a:stretch/>
        </p:blipFill>
        <p:spPr>
          <a:xfrm>
            <a:off x="317634" y="2422097"/>
            <a:ext cx="3794760" cy="2013804"/>
          </a:xfrm>
          <a:prstGeom prst="rect">
            <a:avLst/>
          </a:prstGeom>
        </p:spPr>
      </p:pic>
      <p:pic>
        <p:nvPicPr>
          <p:cNvPr id="10" name="Picture 9">
            <a:extLst>
              <a:ext uri="{FF2B5EF4-FFF2-40B4-BE49-F238E27FC236}">
                <a16:creationId xmlns:a16="http://schemas.microsoft.com/office/drawing/2014/main" id="{E309314F-89B0-4E12-BE1B-FF2B77DC61D5}"/>
              </a:ext>
            </a:extLst>
          </p:cNvPr>
          <p:cNvPicPr>
            <a:picLocks noChangeAspect="1"/>
          </p:cNvPicPr>
          <p:nvPr/>
        </p:nvPicPr>
        <p:blipFill rotWithShape="1">
          <a:blip r:embed="rId5"/>
          <a:srcRect t="5923" r="-4" b="24491"/>
          <a:stretch/>
        </p:blipFill>
        <p:spPr>
          <a:xfrm>
            <a:off x="8082952" y="2431705"/>
            <a:ext cx="3797983" cy="2000947"/>
          </a:xfrm>
          <a:prstGeom prst="rect">
            <a:avLst/>
          </a:prstGeom>
        </p:spPr>
      </p:pic>
      <p:pic>
        <p:nvPicPr>
          <p:cNvPr id="8" name="Picture 7">
            <a:extLst>
              <a:ext uri="{FF2B5EF4-FFF2-40B4-BE49-F238E27FC236}">
                <a16:creationId xmlns:a16="http://schemas.microsoft.com/office/drawing/2014/main" id="{2BB5C232-4B5F-4158-B2A8-AB5B5402C913}"/>
              </a:ext>
            </a:extLst>
          </p:cNvPr>
          <p:cNvPicPr>
            <a:picLocks noChangeAspect="1"/>
          </p:cNvPicPr>
          <p:nvPr/>
        </p:nvPicPr>
        <p:blipFill rotWithShape="1">
          <a:blip r:embed="rId6"/>
          <a:srcRect t="21237" r="1" b="5740"/>
          <a:stretch/>
        </p:blipFill>
        <p:spPr>
          <a:xfrm>
            <a:off x="317634" y="4525716"/>
            <a:ext cx="3794760" cy="2010551"/>
          </a:xfrm>
          <a:prstGeom prst="rect">
            <a:avLst/>
          </a:prstGeom>
        </p:spPr>
      </p:pic>
      <p:cxnSp>
        <p:nvCxnSpPr>
          <p:cNvPr id="49" name="Straight Connector 4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5A261A9-1F5D-4255-9BD4-57373C1DD181}"/>
              </a:ext>
            </a:extLst>
          </p:cNvPr>
          <p:cNvPicPr>
            <a:picLocks noChangeAspect="1"/>
          </p:cNvPicPr>
          <p:nvPr/>
        </p:nvPicPr>
        <p:blipFill>
          <a:blip r:embed="rId7"/>
          <a:stretch>
            <a:fillRect/>
          </a:stretch>
        </p:blipFill>
        <p:spPr>
          <a:xfrm>
            <a:off x="4261224" y="321732"/>
            <a:ext cx="3741667" cy="4110920"/>
          </a:xfrm>
          <a:prstGeom prst="rect">
            <a:avLst/>
          </a:prstGeom>
        </p:spPr>
      </p:pic>
      <p:pic>
        <p:nvPicPr>
          <p:cNvPr id="11" name="Picture 10">
            <a:extLst>
              <a:ext uri="{FF2B5EF4-FFF2-40B4-BE49-F238E27FC236}">
                <a16:creationId xmlns:a16="http://schemas.microsoft.com/office/drawing/2014/main" id="{CAAD04D2-7893-4CB5-B6DA-096B3EF4EA76}"/>
              </a:ext>
            </a:extLst>
          </p:cNvPr>
          <p:cNvPicPr>
            <a:picLocks noChangeAspect="1"/>
          </p:cNvPicPr>
          <p:nvPr/>
        </p:nvPicPr>
        <p:blipFill rotWithShape="1">
          <a:blip r:embed="rId8">
            <a:extLst>
              <a:ext uri="{28A0092B-C50C-407E-A947-70E740481C1C}">
                <a14:useLocalDpi xmlns:a14="http://schemas.microsoft.com/office/drawing/2010/main" val="0"/>
              </a:ext>
            </a:extLst>
          </a:blip>
          <a:srcRect l="13621" r="14389" b="2"/>
          <a:stretch/>
        </p:blipFill>
        <p:spPr>
          <a:xfrm>
            <a:off x="10818055" y="5583883"/>
            <a:ext cx="982518" cy="893919"/>
          </a:xfrm>
          <a:prstGeom prst="rect">
            <a:avLst/>
          </a:prstGeom>
        </p:spPr>
      </p:pic>
    </p:spTree>
    <p:extLst>
      <p:ext uri="{BB962C8B-B14F-4D97-AF65-F5344CB8AC3E}">
        <p14:creationId xmlns:p14="http://schemas.microsoft.com/office/powerpoint/2010/main" val="413800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4553120" y="2783764"/>
            <a:ext cx="481013" cy="768814"/>
          </a:xfrm>
          <a:prstGeom prst="rect">
            <a:avLst/>
          </a:prstGeom>
        </p:spPr>
      </p:pic>
    </p:spTree>
    <p:extLst>
      <p:ext uri="{BB962C8B-B14F-4D97-AF65-F5344CB8AC3E}">
        <p14:creationId xmlns:p14="http://schemas.microsoft.com/office/powerpoint/2010/main" val="87905236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274 -0.00949 L -0.00274 -0.00949 C -0.00339 -0.03727 -0.00326 -0.05533 -0.00534 -0.08056 C -0.0056 -0.08449 -0.00612 -0.0882 -0.00651 -0.09213 C -0.00625 -0.10255 -0.00651 -0.13843 -0.00404 -0.15648 C -0.00339 -0.16111 -0.00195 -0.16551 -0.00143 -0.17014 C -0.00091 -0.17408 -0.00065 -0.17801 -0.00013 -0.18172 C 0.00065 -0.18797 0.00195 -0.19375 0.00247 -0.2 C 0.00456 -0.22523 0.00208 -0.20787 0.00638 -0.22547 C 0.00781 -0.23125 0.00768 -0.23611 0.01029 -0.24144 C 0.0112 -0.24352 0.01289 -0.24445 0.01419 -0.24607 C 0.01497 -0.24838 0.01549 -0.25116 0.01667 -0.25301 C 0.01823 -0.2551 0.02018 -0.25579 0.02187 -0.25764 C 0.02331 -0.25903 0.02448 -0.26065 0.02578 -0.26204 C 0.03268 -0.26135 0.03971 -0.2625 0.04648 -0.25996 C 0.04831 -0.25926 0.04883 -0.25486 0.05039 -0.25301 C 0.05156 -0.25162 0.05299 -0.25139 0.0543 -0.2507 C 0.05508 -0.24838 0.05547 -0.24514 0.0569 -0.24375 C 0.05911 -0.24121 0.06458 -0.23912 0.06458 -0.23912 C 0.06588 -0.23773 0.06745 -0.23658 0.06849 -0.23449 C 0.07708 -0.21922 0.06458 -0.23542 0.075 -0.22315 C 0.07578 -0.22084 0.07682 -0.21875 0.0776 -0.21621 C 0.0793 -0.20996 0.0793 -0.20185 0.08021 -0.1956 C 0.08047 -0.19306 0.08099 -0.19098 0.08151 -0.18866 C 0.08099 -0.1794 0.08073 -0.17014 0.08021 -0.16111 C 0.07995 -0.15718 0.07904 -0.15348 0.07891 -0.14954 C 0.07721 -0.12315 0.0776 -0.11968 0.0776 -0.09445 L 0.075 -0.04375 " pathEditMode="relative" ptsTypes="AAA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7096F-5855-426F-9EA8-CFC2087BE8E3}"/>
              </a:ext>
            </a:extLst>
          </p:cNvPr>
          <p:cNvSpPr>
            <a:spLocks noGrp="1"/>
          </p:cNvSpPr>
          <p:nvPr>
            <p:ph type="title"/>
          </p:nvPr>
        </p:nvSpPr>
        <p:spPr>
          <a:xfrm>
            <a:off x="400050" y="640080"/>
            <a:ext cx="3867149" cy="4312919"/>
          </a:xfrm>
          <a:noFill/>
        </p:spPr>
        <p:txBody>
          <a:bodyPr vert="horz" lIns="91440" tIns="45720" rIns="91440" bIns="45720" rtlCol="0" anchor="b">
            <a:normAutofit fontScale="90000"/>
          </a:bodyPr>
          <a:lstStyle/>
          <a:p>
            <a:r>
              <a:rPr lang="en-US" dirty="0">
                <a:solidFill>
                  <a:schemeClr val="bg1"/>
                </a:solidFill>
              </a:rPr>
              <a:t>What does it mean to do ‘a good turn’?</a:t>
            </a:r>
            <a:br>
              <a:rPr lang="en-US" dirty="0">
                <a:solidFill>
                  <a:schemeClr val="bg1"/>
                </a:solidFill>
              </a:rPr>
            </a:br>
            <a:br>
              <a:rPr lang="en-US" dirty="0">
                <a:solidFill>
                  <a:schemeClr val="bg1"/>
                </a:solidFill>
              </a:rPr>
            </a:br>
            <a:r>
              <a:rPr lang="en-US" dirty="0">
                <a:solidFill>
                  <a:schemeClr val="bg1"/>
                </a:solidFill>
              </a:rPr>
              <a:t>Name 7 good turns you have done over the last week.</a:t>
            </a:r>
          </a:p>
        </p:txBody>
      </p:sp>
      <p:pic>
        <p:nvPicPr>
          <p:cNvPr id="5" name="Picture 4">
            <a:extLst>
              <a:ext uri="{FF2B5EF4-FFF2-40B4-BE49-F238E27FC236}">
                <a16:creationId xmlns:a16="http://schemas.microsoft.com/office/drawing/2014/main" id="{FC257350-E59F-417D-84EA-9827DE0CA19F}"/>
              </a:ext>
            </a:extLst>
          </p:cNvPr>
          <p:cNvPicPr>
            <a:picLocks noChangeAspect="1"/>
          </p:cNvPicPr>
          <p:nvPr/>
        </p:nvPicPr>
        <p:blipFill rotWithShape="1">
          <a:blip r:embed="rId2"/>
          <a:srcRect l="2160" r="-1" b="-1"/>
          <a:stretch/>
        </p:blipFill>
        <p:spPr>
          <a:xfrm>
            <a:off x="4654297" y="10"/>
            <a:ext cx="7537704" cy="6857990"/>
          </a:xfrm>
          <a:prstGeom prst="rect">
            <a:avLst/>
          </a:prstGeom>
        </p:spPr>
      </p:pic>
      <p:pic>
        <p:nvPicPr>
          <p:cNvPr id="6" name="Picture 5">
            <a:extLst>
              <a:ext uri="{FF2B5EF4-FFF2-40B4-BE49-F238E27FC236}">
                <a16:creationId xmlns:a16="http://schemas.microsoft.com/office/drawing/2014/main" id="{8F506A52-D31C-446E-A9C7-BC91F6A948C4}"/>
              </a:ext>
            </a:extLst>
          </p:cNvPr>
          <p:cNvPicPr>
            <a:picLocks noChangeAspect="1"/>
          </p:cNvPicPr>
          <p:nvPr/>
        </p:nvPicPr>
        <p:blipFill rotWithShape="1">
          <a:blip r:embed="rId3">
            <a:extLst>
              <a:ext uri="{28A0092B-C50C-407E-A947-70E740481C1C}">
                <a14:useLocalDpi xmlns:a14="http://schemas.microsoft.com/office/drawing/2010/main" val="0"/>
              </a:ext>
            </a:extLst>
          </a:blip>
          <a:srcRect l="13621" r="14389" b="2"/>
          <a:stretch/>
        </p:blipFill>
        <p:spPr>
          <a:xfrm rot="2225254">
            <a:off x="10639993" y="3674055"/>
            <a:ext cx="806849" cy="734091"/>
          </a:xfrm>
          <a:prstGeom prst="rect">
            <a:avLst/>
          </a:prstGeom>
        </p:spPr>
      </p:pic>
    </p:spTree>
    <p:extLst>
      <p:ext uri="{BB962C8B-B14F-4D97-AF65-F5344CB8AC3E}">
        <p14:creationId xmlns:p14="http://schemas.microsoft.com/office/powerpoint/2010/main" val="4132956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44E674C5-E26F-431B-8E5E-0E7A9C51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6" name="TextBox 5">
            <a:extLst>
              <a:ext uri="{FF2B5EF4-FFF2-40B4-BE49-F238E27FC236}">
                <a16:creationId xmlns:a16="http://schemas.microsoft.com/office/drawing/2014/main" id="{46BE080E-8521-4DF3-849C-301642E0BFE9}"/>
              </a:ext>
            </a:extLst>
          </p:cNvPr>
          <p:cNvSpPr txBox="1"/>
          <p:nvPr/>
        </p:nvSpPr>
        <p:spPr>
          <a:xfrm>
            <a:off x="5840730" y="5972030"/>
            <a:ext cx="231853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Brownie Wood</a:t>
            </a:r>
          </a:p>
        </p:txBody>
      </p:sp>
      <p:pic>
        <p:nvPicPr>
          <p:cNvPr id="8" name="Picture 7">
            <a:extLst>
              <a:ext uri="{FF2B5EF4-FFF2-40B4-BE49-F238E27FC236}">
                <a16:creationId xmlns:a16="http://schemas.microsoft.com/office/drawing/2014/main" id="{2701101D-3446-40C3-B613-295078D91779}"/>
              </a:ext>
            </a:extLst>
          </p:cNvPr>
          <p:cNvPicPr>
            <a:picLocks noChangeAspect="1"/>
          </p:cNvPicPr>
          <p:nvPr/>
        </p:nvPicPr>
        <p:blipFill>
          <a:blip r:embed="rId3"/>
          <a:stretch>
            <a:fillRect/>
          </a:stretch>
        </p:blipFill>
        <p:spPr>
          <a:xfrm>
            <a:off x="5359717" y="2783764"/>
            <a:ext cx="481013" cy="768814"/>
          </a:xfrm>
          <a:prstGeom prst="rect">
            <a:avLst/>
          </a:prstGeom>
        </p:spPr>
      </p:pic>
    </p:spTree>
    <p:extLst>
      <p:ext uri="{BB962C8B-B14F-4D97-AF65-F5344CB8AC3E}">
        <p14:creationId xmlns:p14="http://schemas.microsoft.com/office/powerpoint/2010/main" val="2157666707"/>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403 -0.00463 L -0.00403 -0.00463 C -0.00234 -0.01088 -0.00078 -0.01713 0.00105 -0.02315 C 0.00183 -0.02547 0.00313 -0.02732 0.00365 -0.0301 C 0.00443 -0.03449 0.00443 -0.03935 0.00495 -0.04375 C 0.00521 -0.04607 0.00586 -0.04838 0.00625 -0.0507 C 0.00938 -0.09005 0.00586 -0.05232 0.00886 -0.07361 C 0.00938 -0.07755 0.00951 -0.08148 0.01016 -0.08519 C 0.0112 -0.09213 0.01316 -0.09885 0.01407 -0.10579 C 0.01485 -0.11366 0.01537 -0.11898 0.01654 -0.12662 C 0.01693 -0.12894 0.01745 -0.13102 0.01784 -0.13334 C 0.01849 -0.13681 0.01941 -0.14584 0.02045 -0.14954 C 0.02123 -0.15209 0.02214 -0.15417 0.02305 -0.15648 C 0.02331 -0.15857 0.02474 -0.16991 0.02566 -0.17246 C 0.02722 -0.17732 0.02904 -0.18172 0.03086 -0.18635 C 0.03165 -0.18866 0.03217 -0.19167 0.03347 -0.19329 C 0.03672 -0.19699 0.03868 -0.19885 0.04115 -0.20463 C 0.04818 -0.2213 0.04154 -0.21204 0.04896 -0.22084 C 0.05144 -0.22732 0.05547 -0.23912 0.05925 -0.24144 L 0.06706 -0.24607 C 0.06836 -0.24769 0.06941 -0.24977 0.07097 -0.2507 C 0.07227 -0.25162 0.08425 -0.2551 0.08516 -0.25533 C 0.10678 -0.26111 0.08256 -0.25417 0.10196 -0.25973 C 0.12527 -0.25741 0.11654 -0.25764 0.12787 -0.25764 L 0.12787 -0.25764 L 0.12787 -0.25764 " pathEditMode="relative" ptsTypes="A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690</Words>
  <Application>Microsoft Office PowerPoint</Application>
  <PresentationFormat>Widescreen</PresentationFormat>
  <Paragraphs>43</Paragraphs>
  <Slides>29</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Brownie Promise Escape Room</vt:lpstr>
      <vt:lpstr>ARE YOU PREPARED?</vt:lpstr>
      <vt:lpstr>PowerPoint Presentation</vt:lpstr>
      <vt:lpstr>Brownies, your challenge is simple. You need to work your way through the Brownie story to get to the end.    You do this by completing puzzles and thinking about what it means to be a Brownie. You need to work together and help each other.</vt:lpstr>
      <vt:lpstr>PowerPoint Presentation</vt:lpstr>
      <vt:lpstr>Order the pictures &amp; tell the Brownie story</vt:lpstr>
      <vt:lpstr>PowerPoint Presentation</vt:lpstr>
      <vt:lpstr>What does it mean to do ‘a good turn’?  Name 7 good turns you have done over the last week.</vt:lpstr>
      <vt:lpstr>PowerPoint Presentation</vt:lpstr>
      <vt:lpstr>Let’s think about Brownies…  Find 7 things in your house that match the following. Something that (you):  1. Being a Brownie is 2. Really miss from in person meetings 3. Only do ‘cos you have to 4. Want to do next term 5. (K)Now you’re super at 6. Inspired by this term 7. Enjoy about Brownies generally</vt:lpstr>
      <vt:lpstr>PowerPoint Presentation</vt:lpstr>
      <vt:lpstr>Brown Owl’s Special Challenge Time!  Can she put the cube together in under 2 minutes?</vt:lpstr>
      <vt:lpstr>PowerPoint Presentation</vt:lpstr>
      <vt:lpstr>What is the Brownie promise?</vt:lpstr>
      <vt:lpstr>PowerPoint Presentation</vt:lpstr>
      <vt:lpstr>What does it mean to be true to myself?</vt:lpstr>
      <vt:lpstr>PowerPoint Presentation</vt:lpstr>
      <vt:lpstr>Brownies’ Special Challenge Time!  Can you put the Queen back together in under 2 minutes?</vt:lpstr>
      <vt:lpstr>PowerPoint Presentation</vt:lpstr>
      <vt:lpstr>What’s the Brownie salute?  What does it mean?</vt:lpstr>
      <vt:lpstr>PowerPoint Presentation</vt:lpstr>
      <vt:lpstr>Promise Challenge Time!  Competition time! Brownies, can you find the words quicker than Brown Owl can use them all in a sentence or two?  The winner can make their promise first! </vt:lpstr>
      <vt:lpstr>Promise Challenge Solution!  Brownie Guides are helpful, kind, good at problem solving and helping other people in the community, and they're a good friend.   Brown Owl's and Snowy Owl's (Pixie Owl's for us) mission is teach us how to be the best, learn more about our beliefs, respect the Queen, keep the promise and the law.</vt:lpstr>
      <vt:lpstr>PowerPoint Presentation</vt:lpstr>
      <vt:lpstr>SOLVED! </vt:lpstr>
      <vt:lpstr> Reward One:  Brownie Promise  I promise that I will:  do my best;  to be true to myself and develop my beliefs;  to serve the Queen and my community;  to help other people; and  to keep the Brownie Guide law.</vt:lpstr>
      <vt:lpstr>Reward Two:  Brownie Law  A Brownie Guide thinks of others before herself and does a good turn every day.</vt:lpstr>
      <vt:lpstr>Reward Three:  (Virtual) Promise Party  </vt:lpstr>
      <vt:lpstr>Thanks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Brownie Promise Escape Room</dc:title>
  <dc:creator>Libby Hawkness-Smith</dc:creator>
  <cp:lastModifiedBy>Libby Hawkness-Smith</cp:lastModifiedBy>
  <cp:revision>12</cp:revision>
  <dcterms:created xsi:type="dcterms:W3CDTF">2020-12-07T23:06:23Z</dcterms:created>
  <dcterms:modified xsi:type="dcterms:W3CDTF">2020-12-08T10:34:29Z</dcterms:modified>
</cp:coreProperties>
</file>